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315" r:id="rId3"/>
    <p:sldId id="259" r:id="rId4"/>
    <p:sldId id="317" r:id="rId5"/>
    <p:sldId id="262" r:id="rId6"/>
    <p:sldId id="260" r:id="rId7"/>
    <p:sldId id="263" r:id="rId8"/>
    <p:sldId id="301" r:id="rId9"/>
    <p:sldId id="311" r:id="rId10"/>
    <p:sldId id="307" r:id="rId11"/>
    <p:sldId id="302" r:id="rId12"/>
    <p:sldId id="264" r:id="rId13"/>
    <p:sldId id="265" r:id="rId14"/>
    <p:sldId id="303" r:id="rId15"/>
    <p:sldId id="266" r:id="rId16"/>
    <p:sldId id="267" r:id="rId17"/>
    <p:sldId id="288" r:id="rId18"/>
    <p:sldId id="268" r:id="rId19"/>
    <p:sldId id="269" r:id="rId20"/>
    <p:sldId id="270" r:id="rId21"/>
    <p:sldId id="273" r:id="rId22"/>
    <p:sldId id="274" r:id="rId23"/>
    <p:sldId id="312" r:id="rId24"/>
    <p:sldId id="292" r:id="rId25"/>
    <p:sldId id="275" r:id="rId26"/>
    <p:sldId id="296" r:id="rId27"/>
    <p:sldId id="295" r:id="rId28"/>
    <p:sldId id="297" r:id="rId29"/>
    <p:sldId id="298" r:id="rId30"/>
    <p:sldId id="276" r:id="rId31"/>
    <p:sldId id="316" r:id="rId32"/>
    <p:sldId id="279" r:id="rId33"/>
    <p:sldId id="278" r:id="rId34"/>
    <p:sldId id="281" r:id="rId35"/>
    <p:sldId id="313" r:id="rId36"/>
    <p:sldId id="280" r:id="rId37"/>
    <p:sldId id="283" r:id="rId38"/>
    <p:sldId id="306" r:id="rId39"/>
    <p:sldId id="277" r:id="rId40"/>
    <p:sldId id="308" r:id="rId41"/>
    <p:sldId id="309" r:id="rId42"/>
    <p:sldId id="310" r:id="rId43"/>
    <p:sldId id="305" r:id="rId44"/>
  </p:sldIdLst>
  <p:sldSz cx="9144000" cy="6858000" type="screen4x3"/>
  <p:notesSz cx="6805613"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117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1427" tIns="45714" rIns="91427" bIns="45714" rtlCol="0"/>
          <a:lstStyle>
            <a:lvl1pPr algn="l">
              <a:defRPr sz="1200"/>
            </a:lvl1pPr>
          </a:lstStyle>
          <a:p>
            <a:endParaRPr kumimoji="1" lang="ja-JP" altLang="en-US"/>
          </a:p>
        </p:txBody>
      </p:sp>
      <p:sp>
        <p:nvSpPr>
          <p:cNvPr id="3" name="Date Placeholder 2"/>
          <p:cNvSpPr>
            <a:spLocks noGrp="1"/>
          </p:cNvSpPr>
          <p:nvPr>
            <p:ph type="dt" idx="1"/>
          </p:nvPr>
        </p:nvSpPr>
        <p:spPr>
          <a:xfrm>
            <a:off x="3854450" y="0"/>
            <a:ext cx="2949575" cy="496888"/>
          </a:xfrm>
          <a:prstGeom prst="rect">
            <a:avLst/>
          </a:prstGeom>
        </p:spPr>
        <p:txBody>
          <a:bodyPr vert="horz" lIns="91427" tIns="45714" rIns="91427" bIns="45714" rtlCol="0"/>
          <a:lstStyle>
            <a:lvl1pPr algn="r">
              <a:defRPr sz="1200"/>
            </a:lvl1pPr>
          </a:lstStyle>
          <a:p>
            <a:fld id="{A18B353F-097A-4335-B812-1872EC9D58B6}" type="datetimeFigureOut">
              <a:rPr kumimoji="1" lang="ja-JP" altLang="en-US" smtClean="0"/>
              <a:pPr/>
              <a:t>1/16/12</a:t>
            </a:fld>
            <a:endParaRPr kumimoji="1" lang="ja-JP" altLang="en-US"/>
          </a:p>
        </p:txBody>
      </p:sp>
      <p:sp>
        <p:nvSpPr>
          <p:cNvPr id="4" name="Slide Image Placeholder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27" tIns="45714" rIns="91427" bIns="45714" rtlCol="0" anchor="ctr"/>
          <a:lstStyle/>
          <a:p>
            <a:endParaRPr lang="ja-JP" altLang="en-US"/>
          </a:p>
        </p:txBody>
      </p:sp>
      <p:sp>
        <p:nvSpPr>
          <p:cNvPr id="5" name="Notes Placeholder 4"/>
          <p:cNvSpPr>
            <a:spLocks noGrp="1"/>
          </p:cNvSpPr>
          <p:nvPr>
            <p:ph type="body" sz="quarter" idx="3"/>
          </p:nvPr>
        </p:nvSpPr>
        <p:spPr>
          <a:xfrm>
            <a:off x="681039" y="4721225"/>
            <a:ext cx="5443537" cy="4471988"/>
          </a:xfrm>
          <a:prstGeom prst="rect">
            <a:avLst/>
          </a:prstGeom>
        </p:spPr>
        <p:txBody>
          <a:bodyPr vert="horz" lIns="91427" tIns="45714" rIns="91427" bIns="45714" rtlCol="0">
            <a:normAutofit/>
          </a:body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6" name="Footer Placeholder 5"/>
          <p:cNvSpPr>
            <a:spLocks noGrp="1"/>
          </p:cNvSpPr>
          <p:nvPr>
            <p:ph type="ftr" sz="quarter" idx="4"/>
          </p:nvPr>
        </p:nvSpPr>
        <p:spPr>
          <a:xfrm>
            <a:off x="0" y="9440864"/>
            <a:ext cx="2949575" cy="496887"/>
          </a:xfrm>
          <a:prstGeom prst="rect">
            <a:avLst/>
          </a:prstGeom>
        </p:spPr>
        <p:txBody>
          <a:bodyPr vert="horz" lIns="91427" tIns="45714" rIns="91427" bIns="45714" rtlCol="0" anchor="b"/>
          <a:lstStyle>
            <a:lvl1pPr algn="l">
              <a:defRPr sz="1200"/>
            </a:lvl1pPr>
          </a:lstStyle>
          <a:p>
            <a:endParaRPr kumimoji="1" lang="ja-JP" altLang="en-US"/>
          </a:p>
        </p:txBody>
      </p:sp>
      <p:sp>
        <p:nvSpPr>
          <p:cNvPr id="7" name="Slide Number Placeholder 6"/>
          <p:cNvSpPr>
            <a:spLocks noGrp="1"/>
          </p:cNvSpPr>
          <p:nvPr>
            <p:ph type="sldNum" sz="quarter" idx="5"/>
          </p:nvPr>
        </p:nvSpPr>
        <p:spPr>
          <a:xfrm>
            <a:off x="3854450" y="9440864"/>
            <a:ext cx="2949575" cy="496887"/>
          </a:xfrm>
          <a:prstGeom prst="rect">
            <a:avLst/>
          </a:prstGeom>
        </p:spPr>
        <p:txBody>
          <a:bodyPr vert="horz" lIns="91427" tIns="45714" rIns="91427" bIns="45714" rtlCol="0" anchor="b"/>
          <a:lstStyle>
            <a:lvl1pPr algn="r">
              <a:defRPr sz="1200"/>
            </a:lvl1pPr>
          </a:lstStyle>
          <a:p>
            <a:fld id="{BAE5ABFC-29DB-404E-AA2D-A0142C52A8D9}" type="slidenum">
              <a:rPr kumimoji="1" lang="ja-JP" altLang="en-US" smtClean="0"/>
              <a:pPr/>
              <a:t>‹#›</a:t>
            </a:fld>
            <a:endParaRPr kumimoji="1" lang="ja-JP" altLang="en-US"/>
          </a:p>
        </p:txBody>
      </p:sp>
    </p:spTree>
    <p:extLst>
      <p:ext uri="{BB962C8B-B14F-4D97-AF65-F5344CB8AC3E}">
        <p14:creationId xmlns:p14="http://schemas.microsoft.com/office/powerpoint/2010/main" val="329374627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altLang="ja-JP" dirty="0" smtClean="0"/>
              <a:t>Shifting employment structure—less physical</a:t>
            </a:r>
            <a:r>
              <a:rPr kumimoji="1" lang="en-US" altLang="ja-JP" baseline="0" dirty="0" smtClean="0"/>
              <a:t> work</a:t>
            </a:r>
            <a:endParaRPr kumimoji="1" lang="ja-JP" altLang="en-US"/>
          </a:p>
        </p:txBody>
      </p:sp>
      <p:sp>
        <p:nvSpPr>
          <p:cNvPr id="4" name="Slide Number Placeholder 3"/>
          <p:cNvSpPr>
            <a:spLocks noGrp="1"/>
          </p:cNvSpPr>
          <p:nvPr>
            <p:ph type="sldNum" sz="quarter" idx="10"/>
          </p:nvPr>
        </p:nvSpPr>
        <p:spPr/>
        <p:txBody>
          <a:bodyPr/>
          <a:lstStyle/>
          <a:p>
            <a:fld id="{BAE5ABFC-29DB-404E-AA2D-A0142C52A8D9}" type="slidenum">
              <a:rPr kumimoji="1" lang="ja-JP" altLang="en-US" smtClean="0"/>
              <a:pPr/>
              <a:t>7</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altLang="ja-JP" dirty="0" smtClean="0"/>
              <a:t>Euro Crisis a point of intense vulnerability for global economy</a:t>
            </a:r>
            <a:r>
              <a:rPr lang="ja-JP" altLang="en-US" smtClean="0"/>
              <a:t> </a:t>
            </a:r>
            <a:r>
              <a:rPr lang="en-US" altLang="ja-JP" dirty="0" smtClean="0"/>
              <a:t>with important potential reverberations for Japan</a:t>
            </a:r>
          </a:p>
          <a:p>
            <a:pPr lvl="1"/>
            <a:r>
              <a:rPr lang="en-US" altLang="ja-JP" dirty="0" smtClean="0"/>
              <a:t>Yen seen as safe currency—pressures for appreciation already seen</a:t>
            </a:r>
          </a:p>
          <a:p>
            <a:pPr lvl="1"/>
            <a:r>
              <a:rPr kumimoji="1" lang="en-US" altLang="ja-JP" dirty="0" smtClean="0"/>
              <a:t>Will contribute to global demand slump, both from Europe directly and from its ramifications for US, China, and India</a:t>
            </a:r>
          </a:p>
          <a:p>
            <a:pPr lvl="1"/>
            <a:r>
              <a:rPr lang="en-US" altLang="ja-JP" dirty="0" smtClean="0"/>
              <a:t>Both factors could contribute to serious slowdown for the Japanese economy: a Euro shock-induced recession</a:t>
            </a:r>
          </a:p>
          <a:p>
            <a:pPr lvl="1"/>
            <a:r>
              <a:rPr kumimoji="1" lang="en-US" altLang="ja-JP" dirty="0" smtClean="0"/>
              <a:t>Would further weaken Japan’s capacity to address its own fiscal problems—its ability to rely on growth as a means of reducing the burden of it public debt.</a:t>
            </a:r>
          </a:p>
          <a:p>
            <a:pPr lvl="1"/>
            <a:r>
              <a:rPr lang="en-US" altLang="ja-JP" dirty="0" smtClean="0"/>
              <a:t>Moreover, Euro crisis should be a wake up call with regard to the view that “Japan is different.” After the Euro, will markets refocus on the possibility that Japan could also default?</a:t>
            </a:r>
            <a:endParaRPr kumimoji="1" lang="en-US" altLang="ja-JP" dirty="0" smtClean="0"/>
          </a:p>
          <a:p>
            <a:endParaRPr kumimoji="1" lang="ja-JP" altLang="en-US"/>
          </a:p>
        </p:txBody>
      </p:sp>
      <p:sp>
        <p:nvSpPr>
          <p:cNvPr id="4" name="Slide Number Placeholder 3"/>
          <p:cNvSpPr>
            <a:spLocks noGrp="1"/>
          </p:cNvSpPr>
          <p:nvPr>
            <p:ph type="sldNum" sz="quarter" idx="10"/>
          </p:nvPr>
        </p:nvSpPr>
        <p:spPr/>
        <p:txBody>
          <a:bodyPr/>
          <a:lstStyle/>
          <a:p>
            <a:fld id="{BAE5ABFC-29DB-404E-AA2D-A0142C52A8D9}" type="slidenum">
              <a:rPr kumimoji="1" lang="ja-JP" altLang="en-US" smtClean="0"/>
              <a:pPr/>
              <a:t>40</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390036" y="994562"/>
            <a:ext cx="4024153" cy="3407235"/>
          </a:xfrm>
          <a:prstGeom prst="rect">
            <a:avLst/>
          </a:prstGeom>
          <a:solidFill>
            <a:srgbClr val="FFFFFF"/>
          </a:solidFill>
          <a:ln w="9525">
            <a:solidFill>
              <a:srgbClr val="000000"/>
            </a:solidFill>
            <a:miter lim="800000"/>
            <a:headEnd/>
            <a:tailEnd/>
          </a:ln>
          <a:effectLst/>
        </p:spPr>
        <p:txBody>
          <a:bodyPr wrap="none" lIns="85860" tIns="42930" rIns="85860" bIns="42930" anchor="ctr"/>
          <a:lstStyle/>
          <a:p>
            <a:endParaRPr lang="ja-JP" altLang="en-US"/>
          </a:p>
        </p:txBody>
      </p:sp>
      <p:sp>
        <p:nvSpPr>
          <p:cNvPr id="4098" name="Text Box 2"/>
          <p:cNvSpPr txBox="1">
            <a:spLocks noGrp="1" noChangeArrowheads="1"/>
          </p:cNvSpPr>
          <p:nvPr>
            <p:ph type="body"/>
          </p:nvPr>
        </p:nvSpPr>
        <p:spPr bwMode="auto">
          <a:xfrm>
            <a:off x="1038358" y="4731226"/>
            <a:ext cx="4734460" cy="3780588"/>
          </a:xfrm>
          <a:prstGeom prst="rect">
            <a:avLst/>
          </a:prstGeom>
          <a:noFill/>
          <a:ln>
            <a:round/>
            <a:headEnd/>
            <a:tailEnd/>
          </a:ln>
        </p:spPr>
        <p:txBody>
          <a:bodyPr lIns="0" tIns="0" rIns="0" bIns="0"/>
          <a:lstStyle/>
          <a:p>
            <a:pPr marL="80493" indent="-80493">
              <a:lnSpc>
                <a:spcPct val="93000"/>
              </a:lnSpc>
              <a:spcBef>
                <a:spcPct val="0"/>
              </a:spcBef>
              <a:buSzPct val="45000"/>
              <a:tabLst>
                <a:tab pos="679722" algn="l"/>
                <a:tab pos="1359442" algn="l"/>
                <a:tab pos="2039164" algn="l"/>
                <a:tab pos="2718885" algn="l"/>
                <a:tab pos="3398607" algn="l"/>
                <a:tab pos="4078327" algn="l"/>
                <a:tab pos="4758049" algn="l"/>
              </a:tabLst>
            </a:pPr>
            <a:r>
              <a:rPr lang="en-GB" dirty="0">
                <a:latin typeface="Arial" charset="0"/>
                <a:ea typeface="msgothic" charset="0"/>
                <a:cs typeface="msgothic" charset="0"/>
              </a:rPr>
              <a:t>Dependency ratios. Authors' calculations. OADR and POADR are based on (11). ADDR based on (11) and (28). The lower age boundary in all denominators is 20. See SOM §1 and tables S1 and S2 for more detailed methods and additional countries.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ja-JP" dirty="0"/>
              <a:t>But much more needs to be done on other central elements that shift the focus away from societal support of the elderly years: this includes greater efforts at preventative health measures in the working age years (to promote healthy aging); facilitating labor force participation of the healthy elderly; fostering voluntary pension savings schemes; and supporting markets that facilitate the provision of infrastructure, housing, and services that are adapted to the needs of a more elderly population.</a:t>
            </a:r>
            <a:endParaRPr kumimoji="1" lang="ja-JP" altLang="en-US"/>
          </a:p>
        </p:txBody>
      </p:sp>
      <p:sp>
        <p:nvSpPr>
          <p:cNvPr id="4" name="Slide Number Placeholder 3"/>
          <p:cNvSpPr>
            <a:spLocks noGrp="1"/>
          </p:cNvSpPr>
          <p:nvPr>
            <p:ph type="sldNum" sz="quarter" idx="10"/>
          </p:nvPr>
        </p:nvSpPr>
        <p:spPr/>
        <p:txBody>
          <a:bodyPr/>
          <a:lstStyle/>
          <a:p>
            <a:fld id="{BAE5ABFC-29DB-404E-AA2D-A0142C52A8D9}" type="slidenum">
              <a:rPr kumimoji="1" lang="ja-JP" altLang="en-US" smtClean="0"/>
              <a:pPr/>
              <a:t>13</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lvl="1"/>
            <a:r>
              <a:rPr lang="en-US" altLang="ja-JP" sz="2000" dirty="0"/>
              <a:t>(e.g., Horioka: cuts in social security expenditures, increased contributions, increase dissavings among retired elderly: accelerate point at which net private savings may fall below point of increased govt debt; Likewise, if elderly continue to work, reduced dissavings; do dissavings stimulate more savings by younger (less bequests?); reduced </a:t>
            </a:r>
            <a:r>
              <a:rPr lang="en-US" altLang="ja-JP" sz="2000" dirty="0" smtClean="0"/>
              <a:t>benefits/increased </a:t>
            </a:r>
            <a:r>
              <a:rPr lang="en-US" altLang="ja-JP" sz="2000" dirty="0"/>
              <a:t>pension </a:t>
            </a:r>
            <a:r>
              <a:rPr lang="en-US" altLang="ja-JP" sz="2000" dirty="0" smtClean="0"/>
              <a:t>ages—may </a:t>
            </a:r>
            <a:r>
              <a:rPr lang="en-US" altLang="ja-JP" sz="2000" dirty="0"/>
              <a:t>stimulate HH savings</a:t>
            </a:r>
          </a:p>
          <a:p>
            <a:pPr lvl="1"/>
            <a:r>
              <a:rPr lang="en-US" altLang="ja-JP" sz="2000" dirty="0"/>
              <a:t>Viability of relying on consumption tax increase in the </a:t>
            </a:r>
            <a:r>
              <a:rPr lang="en-US" altLang="ja-JP" sz="2000" i="1" dirty="0"/>
              <a:t>absence </a:t>
            </a:r>
            <a:r>
              <a:rPr lang="en-US" altLang="ja-JP" sz="2000" dirty="0"/>
              <a:t>of the policy instrument of refundable tax credits (even if elderly partly shielded by CPI adjustment); or for that matter of increased </a:t>
            </a:r>
            <a:r>
              <a:rPr lang="en-US" altLang="ja-JP" sz="2000" dirty="0" smtClean="0"/>
              <a:t>co-pays </a:t>
            </a:r>
            <a:r>
              <a:rPr lang="en-US" altLang="ja-JP" sz="2000" dirty="0"/>
              <a:t>of very elderly</a:t>
            </a:r>
          </a:p>
          <a:p>
            <a:pPr lvl="1"/>
            <a:r>
              <a:rPr lang="en-US" altLang="ja-JP" sz="2000" dirty="0"/>
              <a:t>(e.g., obviously govt policy decisions on benefits/contributions affect govt outlays</a:t>
            </a:r>
          </a:p>
          <a:p>
            <a:endParaRPr kumimoji="1" lang="ja-JP" altLang="en-US"/>
          </a:p>
        </p:txBody>
      </p:sp>
      <p:sp>
        <p:nvSpPr>
          <p:cNvPr id="4" name="Slide Number Placeholder 3"/>
          <p:cNvSpPr>
            <a:spLocks noGrp="1"/>
          </p:cNvSpPr>
          <p:nvPr>
            <p:ph type="sldNum" sz="quarter" idx="10"/>
          </p:nvPr>
        </p:nvSpPr>
        <p:spPr/>
        <p:txBody>
          <a:bodyPr/>
          <a:lstStyle/>
          <a:p>
            <a:fld id="{BAE5ABFC-29DB-404E-AA2D-A0142C52A8D9}" type="slidenum">
              <a:rPr kumimoji="1" lang="ja-JP" altLang="en-US" smtClean="0"/>
              <a:pPr/>
              <a:t>15</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altLang="ja-JP" dirty="0" smtClean="0"/>
              <a:t>Question 1: Does nontransparency facilitate passage of reform legislation that raises burdens on elderly and reduces benefits? </a:t>
            </a:r>
          </a:p>
          <a:p>
            <a:endParaRPr kumimoji="1" lang="en-US" altLang="ja-JP" dirty="0" smtClean="0"/>
          </a:p>
          <a:p>
            <a:r>
              <a:rPr kumimoji="1" lang="en-US" altLang="ja-JP" dirty="0" smtClean="0"/>
              <a:t>Would transparency make reform more difficult in Japan </a:t>
            </a:r>
          </a:p>
          <a:p>
            <a:endParaRPr kumimoji="1" lang="en-US" altLang="ja-JP" dirty="0" smtClean="0"/>
          </a:p>
          <a:p>
            <a:r>
              <a:rPr kumimoji="1" lang="en-US" altLang="ja-JP" dirty="0" smtClean="0"/>
              <a:t>Question 2: Does Japan excessively foster a distinction between “social insurance contributions” and “taxes” that masks the extent to which the former are actually taxes used for intergenerational support:</a:t>
            </a:r>
          </a:p>
          <a:p>
            <a:r>
              <a:rPr kumimoji="1" lang="en-US" altLang="ja-JP" dirty="0" smtClean="0"/>
              <a:t>			Example: Politicians said to prefer increased social insurance contributions to taxes: they get blamed for latter; bureaucrats of MHLW get blamed for former!</a:t>
            </a:r>
          </a:p>
          <a:p>
            <a:r>
              <a:rPr kumimoji="1" lang="en-US" altLang="ja-JP" dirty="0" smtClean="0"/>
              <a:t>		</a:t>
            </a:r>
          </a:p>
          <a:p>
            <a:pPr lvl="1"/>
            <a:r>
              <a:rPr lang="en-US" altLang="ja-JP" sz="2000" dirty="0" smtClean="0"/>
              <a:t>Nontransparency due to </a:t>
            </a:r>
          </a:p>
          <a:p>
            <a:pPr lvl="1"/>
            <a:r>
              <a:rPr lang="en-US" altLang="ja-JP" sz="2000" dirty="0" smtClean="0"/>
              <a:t>cross subsidization mechanisms</a:t>
            </a:r>
          </a:p>
          <a:p>
            <a:pPr lvl="1"/>
            <a:r>
              <a:rPr lang="en-US" altLang="ja-JP" sz="2000" dirty="0" smtClean="0"/>
              <a:t>various income tax provisions</a:t>
            </a:r>
          </a:p>
          <a:p>
            <a:pPr lvl="1"/>
            <a:r>
              <a:rPr lang="en-US" altLang="ja-JP" sz="2000" dirty="0" smtClean="0"/>
              <a:t>lack of adequate incidence analysis</a:t>
            </a:r>
          </a:p>
          <a:p>
            <a:pPr lvl="1"/>
            <a:r>
              <a:rPr lang="en-US" altLang="ja-JP" sz="2000" dirty="0" smtClean="0"/>
              <a:t>Masking of tax component of social insurance premiums</a:t>
            </a:r>
          </a:p>
          <a:p>
            <a:endParaRPr kumimoji="1" lang="ja-JP" altLang="en-US"/>
          </a:p>
        </p:txBody>
      </p:sp>
      <p:sp>
        <p:nvSpPr>
          <p:cNvPr id="4" name="Slide Number Placeholder 3"/>
          <p:cNvSpPr>
            <a:spLocks noGrp="1"/>
          </p:cNvSpPr>
          <p:nvPr>
            <p:ph type="sldNum" sz="quarter" idx="10"/>
          </p:nvPr>
        </p:nvSpPr>
        <p:spPr/>
        <p:txBody>
          <a:bodyPr/>
          <a:lstStyle/>
          <a:p>
            <a:fld id="{BAE5ABFC-29DB-404E-AA2D-A0142C52A8D9}" type="slidenum">
              <a:rPr kumimoji="1" lang="ja-JP" altLang="en-US" smtClean="0"/>
              <a:pPr/>
              <a:t>20</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0252"/>
            <a:r>
              <a:rPr lang="en-US" altLang="ja-JP" dirty="0" smtClean="0"/>
              <a:t>The literature on the “demographic dividends” of the demographic transition needs to highlight more the “</a:t>
            </a:r>
            <a:r>
              <a:rPr lang="en-US" altLang="ja-JP" i="1" dirty="0" smtClean="0"/>
              <a:t>political economy window</a:t>
            </a:r>
            <a:r>
              <a:rPr lang="en-US" altLang="ja-JP" dirty="0" smtClean="0"/>
              <a:t>” that is available to implement policies that address the obvious long-term challenges associated with a future aged population</a:t>
            </a:r>
            <a:endParaRPr lang="ja-JP" altLang="en-US" smtClean="0"/>
          </a:p>
          <a:p>
            <a:endParaRPr kumimoji="1" lang="ja-JP" altLang="en-US"/>
          </a:p>
        </p:txBody>
      </p:sp>
      <p:sp>
        <p:nvSpPr>
          <p:cNvPr id="4" name="Slide Number Placeholder 3"/>
          <p:cNvSpPr>
            <a:spLocks noGrp="1"/>
          </p:cNvSpPr>
          <p:nvPr>
            <p:ph type="sldNum" sz="quarter" idx="10"/>
          </p:nvPr>
        </p:nvSpPr>
        <p:spPr/>
        <p:txBody>
          <a:bodyPr/>
          <a:lstStyle/>
          <a:p>
            <a:fld id="{BAE5ABFC-29DB-404E-AA2D-A0142C52A8D9}" type="slidenum">
              <a:rPr kumimoji="1" lang="ja-JP" altLang="en-US" smtClean="0"/>
              <a:pPr/>
              <a:t>21</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ja-JP" b="1" dirty="0" smtClean="0"/>
              <a:t>Many policy suggestions as to what is needed</a:t>
            </a:r>
            <a:r>
              <a:rPr lang="en-US" altLang="ja-JP" dirty="0" smtClean="0"/>
              <a:t>:</a:t>
            </a:r>
            <a:br>
              <a:rPr lang="en-US" altLang="ja-JP" dirty="0" smtClean="0"/>
            </a:br>
            <a:r>
              <a:rPr lang="en-US" altLang="ja-JP" dirty="0" smtClean="0"/>
              <a:t>-- Restore fiscal sustainability</a:t>
            </a:r>
          </a:p>
          <a:p>
            <a:pPr>
              <a:buNone/>
            </a:pPr>
            <a:r>
              <a:rPr lang="en-US" altLang="ja-JP" dirty="0" smtClean="0"/>
              <a:t>  	-- TPP as starting point</a:t>
            </a:r>
          </a:p>
          <a:p>
            <a:pPr>
              <a:buNone/>
            </a:pPr>
            <a:r>
              <a:rPr lang="en-US" altLang="ja-JP" dirty="0" smtClean="0"/>
              <a:t>	--Transition to a Green Society</a:t>
            </a:r>
          </a:p>
          <a:p>
            <a:pPr>
              <a:buNone/>
            </a:pPr>
            <a:r>
              <a:rPr lang="en-US" altLang="ja-JP" dirty="0" smtClean="0"/>
              <a:t>	--Local and regional revitalization</a:t>
            </a:r>
            <a:br>
              <a:rPr lang="en-US" altLang="ja-JP" dirty="0" smtClean="0"/>
            </a:br>
            <a:r>
              <a:rPr lang="en-US" altLang="ja-JP" dirty="0" smtClean="0"/>
              <a:t>--Deregulation of service and agricultural sectors </a:t>
            </a:r>
            <a:br>
              <a:rPr lang="en-US" altLang="ja-JP" dirty="0" smtClean="0"/>
            </a:br>
            <a:r>
              <a:rPr lang="en-US" altLang="ja-JP" dirty="0" smtClean="0"/>
              <a:t>--Reform the labor market</a:t>
            </a:r>
          </a:p>
          <a:p>
            <a:pPr>
              <a:buNone/>
            </a:pPr>
            <a:r>
              <a:rPr lang="en-US" altLang="ja-JP" dirty="0" smtClean="0"/>
              <a:t>	--Reform of education system</a:t>
            </a:r>
          </a:p>
          <a:p>
            <a:pPr>
              <a:buNone/>
            </a:pPr>
            <a:r>
              <a:rPr lang="en-US" altLang="ja-JP" dirty="0" smtClean="0"/>
              <a:t>	--Stimulating innovation (science and technology, finance, ICT</a:t>
            </a:r>
          </a:p>
          <a:p>
            <a:pPr>
              <a:buNone/>
            </a:pPr>
            <a:r>
              <a:rPr lang="en-US" altLang="ja-JP" dirty="0" smtClean="0"/>
              <a:t>	--Exploiting Japan’s comparative advantage as a leader in responding to an elderly population</a:t>
            </a:r>
            <a:br>
              <a:rPr lang="en-US" altLang="ja-JP" dirty="0" smtClean="0"/>
            </a:br>
            <a:r>
              <a:rPr lang="en-US" altLang="ja-JP" dirty="0" smtClean="0"/>
              <a:t>--Holding down labor costs for employers	</a:t>
            </a:r>
          </a:p>
          <a:p>
            <a:pPr>
              <a:buNone/>
            </a:pPr>
            <a:r>
              <a:rPr kumimoji="1" lang="en-US" altLang="ja-JP" dirty="0" smtClean="0"/>
              <a:t>	--Tax and social insurance reform to induce greater domestic investment</a:t>
            </a:r>
            <a:endParaRPr kumimoji="1" lang="ja-JP" altLang="en-US"/>
          </a:p>
        </p:txBody>
      </p:sp>
      <p:sp>
        <p:nvSpPr>
          <p:cNvPr id="4" name="Slide Number Placeholder 3"/>
          <p:cNvSpPr>
            <a:spLocks noGrp="1"/>
          </p:cNvSpPr>
          <p:nvPr>
            <p:ph type="sldNum" sz="quarter" idx="10"/>
          </p:nvPr>
        </p:nvSpPr>
        <p:spPr/>
        <p:txBody>
          <a:bodyPr/>
          <a:lstStyle/>
          <a:p>
            <a:fld id="{BAE5ABFC-29DB-404E-AA2D-A0142C52A8D9}" type="slidenum">
              <a:rPr kumimoji="1" lang="ja-JP" altLang="en-US" smtClean="0"/>
              <a:pPr/>
              <a:t>23</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altLang="ja-JP" dirty="0" smtClean="0"/>
              <a:t>When govt policy is prescriptive on the R</a:t>
            </a:r>
            <a:r>
              <a:rPr kumimoji="1" lang="en-US" altLang="ja-JP" baseline="0" dirty="0" smtClean="0"/>
              <a:t> </a:t>
            </a:r>
            <a:r>
              <a:rPr kumimoji="1" lang="en-US" altLang="ja-JP" dirty="0" smtClean="0"/>
              <a:t>o R, clawack</a:t>
            </a:r>
            <a:r>
              <a:rPr kumimoji="1" lang="en-US" altLang="ja-JP" baseline="0" dirty="0" smtClean="0"/>
              <a:t> desirable</a:t>
            </a:r>
          </a:p>
          <a:p>
            <a:endParaRPr kumimoji="1" lang="en-US" altLang="ja-JP" baseline="0" dirty="0" smtClean="0"/>
          </a:p>
          <a:p>
            <a:r>
              <a:rPr kumimoji="1" lang="en-US" altLang="ja-JP" baseline="0" dirty="0" smtClean="0"/>
              <a:t>Complementary policies needed to deal with key risks (beyond UI, disability); to reduce poverty </a:t>
            </a:r>
          </a:p>
          <a:p>
            <a:endParaRPr kumimoji="1" lang="en-US" altLang="ja-JP" baseline="0" dirty="0" smtClean="0"/>
          </a:p>
          <a:p>
            <a:r>
              <a:rPr kumimoji="1" lang="en-US" altLang="ja-JP" baseline="0" dirty="0" smtClean="0"/>
              <a:t>Forward looking: awareness of ST crisis; but less focus on long term challenges that pensions policies will create with changing labor force; is it adequate policy for the future; is it well adapted for situation 20-30 years in the future</a:t>
            </a:r>
          </a:p>
          <a:p>
            <a:endParaRPr kumimoji="1" lang="en-US" altLang="ja-JP" baseline="0" dirty="0" smtClean="0"/>
          </a:p>
          <a:p>
            <a:r>
              <a:rPr kumimoji="1" lang="en-US" altLang="ja-JP" baseline="0" dirty="0" smtClean="0"/>
              <a:t>Pensions policy important weapon in arsenal for facilitating adjustment of economic actors to changing demographic conditions and as a form of risk insurance</a:t>
            </a:r>
            <a:endParaRPr kumimoji="1" lang="ja-JP" altLang="en-US"/>
          </a:p>
        </p:txBody>
      </p:sp>
      <p:sp>
        <p:nvSpPr>
          <p:cNvPr id="4" name="Slide Number Placeholder 3"/>
          <p:cNvSpPr>
            <a:spLocks noGrp="1"/>
          </p:cNvSpPr>
          <p:nvPr>
            <p:ph type="sldNum" sz="quarter" idx="10"/>
          </p:nvPr>
        </p:nvSpPr>
        <p:spPr/>
        <p:txBody>
          <a:bodyPr/>
          <a:lstStyle/>
          <a:p>
            <a:fld id="{BAE5ABFC-29DB-404E-AA2D-A0142C52A8D9}" type="slidenum">
              <a:rPr kumimoji="1" lang="ja-JP" altLang="en-US" smtClean="0"/>
              <a:pPr/>
              <a:t>29</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ja-JP" i="1" dirty="0" smtClean="0"/>
              <a:t>N</a:t>
            </a:r>
            <a:r>
              <a:rPr kumimoji="1" lang="en-US" altLang="ja-JP" i="1" dirty="0" smtClean="0"/>
              <a:t>ot</a:t>
            </a:r>
            <a:r>
              <a:rPr kumimoji="1" lang="en-US" altLang="ja-JP" dirty="0" smtClean="0"/>
              <a:t> socialistic: note inequality in premia paid across working age cohorts; private practitioners play major role in the system</a:t>
            </a:r>
          </a:p>
          <a:p>
            <a:r>
              <a:rPr lang="en-US" altLang="ja-JP" dirty="0" smtClean="0"/>
              <a:t>But highly regulated and managed as well: drug and procedures prices set by government; for-profit institutions in medical care are not allowed; government hospital institutions play an important role in medical care delivery</a:t>
            </a:r>
            <a:endParaRPr kumimoji="1" lang="ja-JP" altLang="en-US" smtClean="0"/>
          </a:p>
          <a:p>
            <a:endParaRPr kumimoji="1" lang="ja-JP" altLang="en-US"/>
          </a:p>
        </p:txBody>
      </p:sp>
      <p:sp>
        <p:nvSpPr>
          <p:cNvPr id="4" name="Slide Number Placeholder 3"/>
          <p:cNvSpPr>
            <a:spLocks noGrp="1"/>
          </p:cNvSpPr>
          <p:nvPr>
            <p:ph type="sldNum" sz="quarter" idx="10"/>
          </p:nvPr>
        </p:nvSpPr>
        <p:spPr/>
        <p:txBody>
          <a:bodyPr/>
          <a:lstStyle/>
          <a:p>
            <a:fld id="{BAE5ABFC-29DB-404E-AA2D-A0142C52A8D9}" type="slidenum">
              <a:rPr kumimoji="1" lang="ja-JP" altLang="en-US" smtClean="0"/>
              <a:pPr/>
              <a:t>33</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kumimoji="1" lang="en-US" altLang="ja-JP" smtClean="0"/>
              <a:t>Click to edit Master title style</a:t>
            </a:r>
            <a:endParaRPr kumimoji="1" lang="ja-JP"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en-US" altLang="ja-JP" smtClean="0"/>
              <a:t>Click to edit Master subtitle style</a:t>
            </a:r>
            <a:endParaRPr kumimoji="1" lang="ja-JP" altLang="en-US"/>
          </a:p>
        </p:txBody>
      </p:sp>
      <p:sp>
        <p:nvSpPr>
          <p:cNvPr id="4" name="Date Placeholder 3"/>
          <p:cNvSpPr>
            <a:spLocks noGrp="1"/>
          </p:cNvSpPr>
          <p:nvPr>
            <p:ph type="dt" sz="half" idx="10"/>
          </p:nvPr>
        </p:nvSpPr>
        <p:spPr/>
        <p:txBody>
          <a:bodyPr/>
          <a:lstStyle/>
          <a:p>
            <a:fld id="{53807920-1D56-40C1-93EB-9872958B0BAD}" type="datetime1">
              <a:rPr kumimoji="1" lang="ja-JP" altLang="en-US" smtClean="0"/>
              <a:pPr/>
              <a:t>1/16/12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60EC4F3-04E5-42A9-89BD-BC2B658FE58B}"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smtClean="0"/>
              <a:t>Click to edit Master title style</a:t>
            </a:r>
            <a:endParaRPr kumimoji="1" lang="ja-JP" altLang="en-US"/>
          </a:p>
        </p:txBody>
      </p:sp>
      <p:sp>
        <p:nvSpPr>
          <p:cNvPr id="3" name="Vertical Text Placeholder 2"/>
          <p:cNvSpPr>
            <a:spLocks noGrp="1"/>
          </p:cNvSpPr>
          <p:nvPr>
            <p:ph type="body" orient="vert" idx="1"/>
          </p:nvPr>
        </p:nvSpPr>
        <p:spPr/>
        <p:txBody>
          <a:bodyPr vert="eaVert"/>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4" name="Date Placeholder 3"/>
          <p:cNvSpPr>
            <a:spLocks noGrp="1"/>
          </p:cNvSpPr>
          <p:nvPr>
            <p:ph type="dt" sz="half" idx="10"/>
          </p:nvPr>
        </p:nvSpPr>
        <p:spPr/>
        <p:txBody>
          <a:bodyPr/>
          <a:lstStyle/>
          <a:p>
            <a:fld id="{D297D4B1-68F5-4DA4-AD2B-B6589FA85E06}" type="datetime1">
              <a:rPr kumimoji="1" lang="ja-JP" altLang="en-US" smtClean="0"/>
              <a:pPr/>
              <a:t>1/16/12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60EC4F3-04E5-42A9-89BD-BC2B658FE58B}"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1" lang="en-US" altLang="ja-JP" smtClean="0"/>
              <a:t>Click to edit Master title style</a:t>
            </a:r>
            <a:endParaRPr kumimoji="1" lang="ja-JP"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4" name="Date Placeholder 3"/>
          <p:cNvSpPr>
            <a:spLocks noGrp="1"/>
          </p:cNvSpPr>
          <p:nvPr>
            <p:ph type="dt" sz="half" idx="10"/>
          </p:nvPr>
        </p:nvSpPr>
        <p:spPr/>
        <p:txBody>
          <a:bodyPr/>
          <a:lstStyle/>
          <a:p>
            <a:fld id="{372A67EA-4CED-4838-A48A-DC4B2241E67D}" type="datetime1">
              <a:rPr kumimoji="1" lang="ja-JP" altLang="en-US" smtClean="0"/>
              <a:pPr/>
              <a:t>1/16/12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60EC4F3-04E5-42A9-89BD-BC2B658FE58B}"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smtClean="0"/>
              <a:t>Click to edit Master title style</a:t>
            </a:r>
            <a:endParaRPr kumimoji="1" lang="ja-JP" altLang="en-US"/>
          </a:p>
        </p:txBody>
      </p:sp>
      <p:sp>
        <p:nvSpPr>
          <p:cNvPr id="3" name="Content Placeholder 2"/>
          <p:cNvSpPr>
            <a:spLocks noGrp="1"/>
          </p:cNvSpPr>
          <p:nvPr>
            <p:ph idx="1"/>
          </p:nvPr>
        </p:nvSpPr>
        <p:spPr/>
        <p:txBody>
          <a:body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4" name="Date Placeholder 3"/>
          <p:cNvSpPr>
            <a:spLocks noGrp="1"/>
          </p:cNvSpPr>
          <p:nvPr>
            <p:ph type="dt" sz="half" idx="10"/>
          </p:nvPr>
        </p:nvSpPr>
        <p:spPr/>
        <p:txBody>
          <a:bodyPr/>
          <a:lstStyle/>
          <a:p>
            <a:fld id="{A1FDA289-F685-42CB-BE59-B3B85C94071E}" type="datetime1">
              <a:rPr kumimoji="1" lang="ja-JP" altLang="en-US" smtClean="0"/>
              <a:pPr/>
              <a:t>1/16/12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60EC4F3-04E5-42A9-89BD-BC2B658FE58B}"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kumimoji="1" lang="en-US" altLang="ja-JP" smtClean="0"/>
              <a:t>Click to edit Master title style</a:t>
            </a:r>
            <a:endParaRPr kumimoji="1" lang="ja-JP"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en-US" altLang="ja-JP" smtClean="0"/>
              <a:t>Click to edit Master text styles</a:t>
            </a:r>
          </a:p>
        </p:txBody>
      </p:sp>
      <p:sp>
        <p:nvSpPr>
          <p:cNvPr id="4" name="Date Placeholder 3"/>
          <p:cNvSpPr>
            <a:spLocks noGrp="1"/>
          </p:cNvSpPr>
          <p:nvPr>
            <p:ph type="dt" sz="half" idx="10"/>
          </p:nvPr>
        </p:nvSpPr>
        <p:spPr/>
        <p:txBody>
          <a:bodyPr/>
          <a:lstStyle/>
          <a:p>
            <a:fld id="{BC02D2ED-5B74-403C-AECE-31B146298A37}" type="datetime1">
              <a:rPr kumimoji="1" lang="ja-JP" altLang="en-US" smtClean="0"/>
              <a:pPr/>
              <a:t>1/16/12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60EC4F3-04E5-42A9-89BD-BC2B658FE58B}"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smtClean="0"/>
              <a:t>Click to edit Master title style</a:t>
            </a:r>
            <a:endParaRPr kumimoji="1" lang="ja-JP"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5" name="Date Placeholder 4"/>
          <p:cNvSpPr>
            <a:spLocks noGrp="1"/>
          </p:cNvSpPr>
          <p:nvPr>
            <p:ph type="dt" sz="half" idx="10"/>
          </p:nvPr>
        </p:nvSpPr>
        <p:spPr/>
        <p:txBody>
          <a:bodyPr/>
          <a:lstStyle/>
          <a:p>
            <a:fld id="{4E04F7BB-8AF3-425C-86A1-80C696BC0AF3}" type="datetime1">
              <a:rPr kumimoji="1" lang="ja-JP" altLang="en-US" smtClean="0"/>
              <a:pPr/>
              <a:t>1/16/12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60EC4F3-04E5-42A9-89BD-BC2B658FE58B}"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kumimoji="1" lang="en-US" altLang="ja-JP" smtClean="0"/>
              <a:t>Click to edit Master title style</a:t>
            </a:r>
            <a:endParaRPr kumimoji="1" lang="ja-JP"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ja-JP"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ja-JP"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7" name="Date Placeholder 6"/>
          <p:cNvSpPr>
            <a:spLocks noGrp="1"/>
          </p:cNvSpPr>
          <p:nvPr>
            <p:ph type="dt" sz="half" idx="10"/>
          </p:nvPr>
        </p:nvSpPr>
        <p:spPr/>
        <p:txBody>
          <a:bodyPr/>
          <a:lstStyle/>
          <a:p>
            <a:fld id="{D65E9E19-6BE7-4498-8FDB-F79555C94A1A}" type="datetime1">
              <a:rPr kumimoji="1" lang="ja-JP" altLang="en-US" smtClean="0"/>
              <a:pPr/>
              <a:t>1/16/12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60EC4F3-04E5-42A9-89BD-BC2B658FE58B}"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smtClean="0"/>
              <a:t>Click to edit Master title style</a:t>
            </a:r>
            <a:endParaRPr kumimoji="1" lang="ja-JP" altLang="en-US"/>
          </a:p>
        </p:txBody>
      </p:sp>
      <p:sp>
        <p:nvSpPr>
          <p:cNvPr id="3" name="Date Placeholder 2"/>
          <p:cNvSpPr>
            <a:spLocks noGrp="1"/>
          </p:cNvSpPr>
          <p:nvPr>
            <p:ph type="dt" sz="half" idx="10"/>
          </p:nvPr>
        </p:nvSpPr>
        <p:spPr/>
        <p:txBody>
          <a:bodyPr/>
          <a:lstStyle/>
          <a:p>
            <a:fld id="{0CF61317-30C2-4B6F-A438-01AE6F4AFB4C}" type="datetime1">
              <a:rPr kumimoji="1" lang="ja-JP" altLang="en-US" smtClean="0"/>
              <a:pPr/>
              <a:t>1/16/12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60EC4F3-04E5-42A9-89BD-BC2B658FE58B}"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5AACC0-B8CD-4F2F-8F62-1877A39C755A}" type="datetime1">
              <a:rPr kumimoji="1" lang="ja-JP" altLang="en-US" smtClean="0"/>
              <a:pPr/>
              <a:t>1/16/12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60EC4F3-04E5-42A9-89BD-BC2B658FE58B}"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kumimoji="1" lang="en-US" altLang="ja-JP" smtClean="0"/>
              <a:t>Click to edit Master title style</a:t>
            </a:r>
            <a:endParaRPr kumimoji="1" lang="ja-JP"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en-US" altLang="ja-JP" smtClean="0"/>
              <a:t>Click to edit Master text styles</a:t>
            </a:r>
          </a:p>
        </p:txBody>
      </p:sp>
      <p:sp>
        <p:nvSpPr>
          <p:cNvPr id="5" name="Date Placeholder 4"/>
          <p:cNvSpPr>
            <a:spLocks noGrp="1"/>
          </p:cNvSpPr>
          <p:nvPr>
            <p:ph type="dt" sz="half" idx="10"/>
          </p:nvPr>
        </p:nvSpPr>
        <p:spPr/>
        <p:txBody>
          <a:bodyPr/>
          <a:lstStyle/>
          <a:p>
            <a:fld id="{A6CC586C-05FC-4CF8-BDD7-5920D2F3F0E9}" type="datetime1">
              <a:rPr kumimoji="1" lang="ja-JP" altLang="en-US" smtClean="0"/>
              <a:pPr/>
              <a:t>1/16/12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60EC4F3-04E5-42A9-89BD-BC2B658FE58B}"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kumimoji="1" lang="en-US" altLang="ja-JP" smtClean="0"/>
              <a:t>Click to edit Master title style</a:t>
            </a:r>
            <a:endParaRPr kumimoji="1" lang="ja-JP"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en-US" altLang="ja-JP" smtClean="0"/>
              <a:t>Click to edit Master text styles</a:t>
            </a:r>
          </a:p>
        </p:txBody>
      </p:sp>
      <p:sp>
        <p:nvSpPr>
          <p:cNvPr id="5" name="Date Placeholder 4"/>
          <p:cNvSpPr>
            <a:spLocks noGrp="1"/>
          </p:cNvSpPr>
          <p:nvPr>
            <p:ph type="dt" sz="half" idx="10"/>
          </p:nvPr>
        </p:nvSpPr>
        <p:spPr/>
        <p:txBody>
          <a:bodyPr/>
          <a:lstStyle/>
          <a:p>
            <a:fld id="{5EE6EA29-D6C5-4B1D-9D07-65E2323150B1}" type="datetime1">
              <a:rPr kumimoji="1" lang="ja-JP" altLang="en-US" smtClean="0"/>
              <a:pPr/>
              <a:t>1/16/12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60EC4F3-04E5-42A9-89BD-BC2B658FE58B}"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en-US" altLang="ja-JP" smtClean="0"/>
              <a:t>Click to edit Master title style</a:t>
            </a:r>
            <a:endParaRPr kumimoji="1" lang="ja-JP" alt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C731B7-F22C-4C2C-8D70-19D363D820C0}" type="datetime1">
              <a:rPr kumimoji="1" lang="ja-JP" altLang="en-US" smtClean="0"/>
              <a:pPr/>
              <a:t>1/16/12</a:t>
            </a:fld>
            <a:endParaRPr kumimoji="1" lang="ja-JP"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0EC4F3-04E5-42A9-89BD-BC2B658FE58B}"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16833"/>
            <a:ext cx="7772400" cy="1683618"/>
          </a:xfrm>
        </p:spPr>
        <p:txBody>
          <a:bodyPr>
            <a:normAutofit/>
          </a:bodyPr>
          <a:lstStyle/>
          <a:p>
            <a:r>
              <a:rPr lang="en-US" altLang="ja-JP" dirty="0" smtClean="0"/>
              <a:t>Japan: Imminently Aged: Lessons to be Drawn, Issues to Confront</a:t>
            </a:r>
            <a:endParaRPr kumimoji="1" lang="ja-JP" altLang="en-US" dirty="0"/>
          </a:p>
        </p:txBody>
      </p:sp>
      <p:sp>
        <p:nvSpPr>
          <p:cNvPr id="3" name="Subtitle 2"/>
          <p:cNvSpPr>
            <a:spLocks noGrp="1"/>
          </p:cNvSpPr>
          <p:nvPr>
            <p:ph type="subTitle" idx="1"/>
          </p:nvPr>
        </p:nvSpPr>
        <p:spPr/>
        <p:txBody>
          <a:bodyPr>
            <a:normAutofit fontScale="70000" lnSpcReduction="20000"/>
          </a:bodyPr>
          <a:lstStyle/>
          <a:p>
            <a:r>
              <a:rPr kumimoji="1" lang="en-US" altLang="ja-JP" dirty="0" smtClean="0"/>
              <a:t>Peter  S. Heller</a:t>
            </a:r>
          </a:p>
          <a:p>
            <a:r>
              <a:rPr lang="en-US" altLang="ja-JP" dirty="0" smtClean="0"/>
              <a:t>Visiting Scholar, School </a:t>
            </a:r>
            <a:r>
              <a:rPr lang="en-US" altLang="ja-JP" dirty="0" smtClean="0"/>
              <a:t>of Advanced international Studies</a:t>
            </a:r>
          </a:p>
          <a:p>
            <a:r>
              <a:rPr lang="en-US" altLang="ja-JP" dirty="0" smtClean="0"/>
              <a:t>The Johns Hopkins University</a:t>
            </a:r>
          </a:p>
          <a:p>
            <a:r>
              <a:rPr lang="en-US" altLang="ja-JP" dirty="0" smtClean="0"/>
              <a:t>February 7, 2012</a:t>
            </a:r>
            <a:endParaRPr kumimoji="1" lang="ja-JP" altLang="en-US" dirty="0"/>
          </a:p>
        </p:txBody>
      </p:sp>
      <p:sp>
        <p:nvSpPr>
          <p:cNvPr id="4" name="Slide Number Placeholder 3"/>
          <p:cNvSpPr>
            <a:spLocks noGrp="1"/>
          </p:cNvSpPr>
          <p:nvPr>
            <p:ph type="sldNum" sz="quarter" idx="12"/>
          </p:nvPr>
        </p:nvSpPr>
        <p:spPr/>
        <p:txBody>
          <a:bodyPr/>
          <a:lstStyle/>
          <a:p>
            <a:fld id="{C60EC4F3-04E5-42A9-89BD-BC2B658FE58B}" type="slidenum">
              <a:rPr kumimoji="1" lang="ja-JP" altLang="en-US" smtClean="0"/>
              <a:pPr/>
              <a:t>1</a:t>
            </a:fld>
            <a:endParaRPr kumimoji="1" lang="ja-JP"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w="9525">
            <a:noFill/>
            <a:round/>
            <a:headEnd/>
            <a:tailEnd/>
          </a:ln>
          <a:effectLst/>
        </p:spPr>
        <p:txBody>
          <a:bodyPr lIns="0" tIns="0" rIns="0" bIns="0"/>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1500" b="1" dirty="0">
                <a:solidFill>
                  <a:srgbClr val="000000"/>
                </a:solidFill>
                <a:latin typeface="Arial" charset="0"/>
                <a:ea typeface="msgothic" charset="0"/>
                <a:cs typeface="msgothic" charset="0"/>
              </a:rPr>
              <a:t>Dependency ratios.</a:t>
            </a:r>
          </a:p>
        </p:txBody>
      </p:sp>
      <p:pic>
        <p:nvPicPr>
          <p:cNvPr id="3074" name="Picture 2"/>
          <p:cNvPicPr>
            <a:picLocks noChangeAspect="1" noChangeArrowheads="1"/>
          </p:cNvPicPr>
          <p:nvPr/>
        </p:nvPicPr>
        <p:blipFill>
          <a:blip r:embed="rId3" cstate="print"/>
          <a:srcRect/>
          <a:stretch>
            <a:fillRect/>
          </a:stretch>
        </p:blipFill>
        <p:spPr bwMode="auto">
          <a:xfrm>
            <a:off x="7729920" y="5943505"/>
            <a:ext cx="1226880" cy="652388"/>
          </a:xfrm>
          <a:prstGeom prst="rect">
            <a:avLst/>
          </a:prstGeom>
          <a:noFill/>
          <a:ln w="9525">
            <a:noFill/>
            <a:round/>
            <a:headEnd/>
            <a:tailEnd/>
          </a:ln>
          <a:effectLst/>
        </p:spPr>
      </p:pic>
      <p:pic>
        <p:nvPicPr>
          <p:cNvPr id="3075" name="Picture 3"/>
          <p:cNvPicPr>
            <a:picLocks noChangeAspect="1" noChangeArrowheads="1"/>
          </p:cNvPicPr>
          <p:nvPr/>
        </p:nvPicPr>
        <p:blipFill>
          <a:blip r:embed="rId4" cstate="print"/>
          <a:srcRect/>
          <a:stretch>
            <a:fillRect/>
          </a:stretch>
        </p:blipFill>
        <p:spPr bwMode="auto">
          <a:xfrm>
            <a:off x="711000" y="1700808"/>
            <a:ext cx="7804800" cy="3575895"/>
          </a:xfrm>
          <a:prstGeom prst="rect">
            <a:avLst/>
          </a:prstGeom>
          <a:noFill/>
          <a:ln w="9525">
            <a:noFill/>
            <a:round/>
            <a:headEnd/>
            <a:tailEnd/>
          </a:ln>
          <a:effectLst/>
        </p:spPr>
      </p:pic>
      <p:sp>
        <p:nvSpPr>
          <p:cNvPr id="3076" name="Text Box 4"/>
          <p:cNvSpPr txBox="1">
            <a:spLocks noChangeArrowheads="1"/>
          </p:cNvSpPr>
          <p:nvPr/>
        </p:nvSpPr>
        <p:spPr bwMode="auto">
          <a:xfrm>
            <a:off x="671040" y="5972308"/>
            <a:ext cx="3918240" cy="231864"/>
          </a:xfrm>
          <a:prstGeom prst="rect">
            <a:avLst/>
          </a:prstGeom>
          <a:noFill/>
          <a:ln w="9525">
            <a:noFill/>
            <a:round/>
            <a:headEnd/>
            <a:tailEnd/>
          </a:ln>
          <a:effectLst/>
        </p:spPr>
        <p:txBody>
          <a:bodyPr lIns="0" tIns="0" rIns="0" bIns="0"/>
          <a:lstStyle/>
          <a:p>
            <a:pPr>
              <a:tabLst>
                <a:tab pos="656650" algn="l"/>
                <a:tab pos="1313299" algn="l"/>
                <a:tab pos="1969949" algn="l"/>
                <a:tab pos="2626599" algn="l"/>
                <a:tab pos="3283248" algn="l"/>
              </a:tabLst>
            </a:pPr>
            <a:r>
              <a:rPr lang="en-GB" sz="1100" b="1" dirty="0" smtClean="0">
                <a:solidFill>
                  <a:srgbClr val="000000"/>
                </a:solidFill>
                <a:latin typeface="Arial" charset="0"/>
                <a:ea typeface="msgothic" charset="0"/>
                <a:cs typeface="msgothic" charset="0"/>
              </a:rPr>
              <a:t>W. C. </a:t>
            </a:r>
            <a:r>
              <a:rPr lang="en-GB" sz="1100" b="1" dirty="0">
                <a:solidFill>
                  <a:srgbClr val="000000"/>
                </a:solidFill>
                <a:latin typeface="Arial" charset="0"/>
                <a:ea typeface="msgothic" charset="0"/>
                <a:cs typeface="msgothic" charset="0"/>
              </a:rPr>
              <a:t>Sanderson, </a:t>
            </a:r>
            <a:r>
              <a:rPr lang="en-GB" sz="1100" b="1" dirty="0" smtClean="0">
                <a:solidFill>
                  <a:srgbClr val="000000"/>
                </a:solidFill>
                <a:latin typeface="Arial" charset="0"/>
                <a:ea typeface="msgothic" charset="0"/>
                <a:cs typeface="msgothic" charset="0"/>
              </a:rPr>
              <a:t>S. </a:t>
            </a:r>
            <a:r>
              <a:rPr lang="en-GB" sz="1100" b="1" dirty="0">
                <a:solidFill>
                  <a:srgbClr val="000000"/>
                </a:solidFill>
                <a:latin typeface="Arial" charset="0"/>
                <a:ea typeface="msgothic" charset="0"/>
                <a:cs typeface="msgothic" charset="0"/>
              </a:rPr>
              <a:t>Scherbov Science 2010;329:1287-1288</a:t>
            </a:r>
          </a:p>
        </p:txBody>
      </p:sp>
      <p:sp>
        <p:nvSpPr>
          <p:cNvPr id="3077" name="Text Box 5"/>
          <p:cNvSpPr txBox="1">
            <a:spLocks noChangeArrowheads="1"/>
          </p:cNvSpPr>
          <p:nvPr/>
        </p:nvSpPr>
        <p:spPr bwMode="auto">
          <a:xfrm>
            <a:off x="97920" y="6613175"/>
            <a:ext cx="4930560" cy="3470764"/>
          </a:xfrm>
          <a:prstGeom prst="rect">
            <a:avLst/>
          </a:prstGeom>
          <a:noFill/>
          <a:ln w="9525">
            <a:noFill/>
            <a:round/>
            <a:headEnd/>
            <a:tailEnd/>
          </a:ln>
          <a:effectLst/>
        </p:spPr>
        <p:txBody>
          <a:bodyPr lIns="0" tIns="0" rIns="0" bIns="0"/>
          <a:lstStyle/>
          <a:p>
            <a:pPr marL="77761" indent="-77761">
              <a:tabLst>
                <a:tab pos="656650" algn="l"/>
                <a:tab pos="1313299" algn="l"/>
                <a:tab pos="1969949" algn="l"/>
                <a:tab pos="2626599" algn="l"/>
                <a:tab pos="3283248" algn="l"/>
                <a:tab pos="3939898" algn="l"/>
                <a:tab pos="4596548" algn="l"/>
              </a:tabLst>
            </a:pPr>
            <a:r>
              <a:rPr lang="en-GB" sz="900" dirty="0">
                <a:solidFill>
                  <a:srgbClr val="000000"/>
                </a:solidFill>
                <a:latin typeface="Arial" charset="0"/>
                <a:ea typeface="msgothic" charset="0"/>
                <a:cs typeface="msgothic" charset="0"/>
              </a:rPr>
              <a:t>Published by AAAS</a:t>
            </a:r>
          </a:p>
        </p:txBody>
      </p:sp>
      <p:sp>
        <p:nvSpPr>
          <p:cNvPr id="7" name="Slide Number Placeholder 6"/>
          <p:cNvSpPr>
            <a:spLocks noGrp="1"/>
          </p:cNvSpPr>
          <p:nvPr>
            <p:ph type="sldNum" sz="quarter" idx="12"/>
          </p:nvPr>
        </p:nvSpPr>
        <p:spPr/>
        <p:txBody>
          <a:bodyPr/>
          <a:lstStyle/>
          <a:p>
            <a:fld id="{C60EC4F3-04E5-42A9-89BD-BC2B658FE58B}" type="slidenum">
              <a:rPr kumimoji="1" lang="ja-JP" altLang="en-US" smtClean="0"/>
              <a:pPr/>
              <a:t>10</a:t>
            </a:fld>
            <a:endParaRPr kumimoji="1" lang="ja-JP" alt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kumimoji="1" lang="en-US" altLang="ja-JP" dirty="0" smtClean="0"/>
              <a:t>Two corollary lessons</a:t>
            </a:r>
            <a:endParaRPr kumimoji="1" lang="ja-JP" altLang="en-US"/>
          </a:p>
        </p:txBody>
      </p:sp>
      <p:sp>
        <p:nvSpPr>
          <p:cNvPr id="3" name="Content Placeholder 2"/>
          <p:cNvSpPr>
            <a:spLocks noGrp="1"/>
          </p:cNvSpPr>
          <p:nvPr>
            <p:ph idx="1"/>
          </p:nvPr>
        </p:nvSpPr>
        <p:spPr>
          <a:xfrm>
            <a:off x="251520" y="836712"/>
            <a:ext cx="8640960" cy="5832648"/>
          </a:xfrm>
        </p:spPr>
        <p:txBody>
          <a:bodyPr>
            <a:noAutofit/>
          </a:bodyPr>
          <a:lstStyle/>
          <a:p>
            <a:r>
              <a:rPr lang="en-US" altLang="ja-JP" sz="2800" b="1" dirty="0" smtClean="0"/>
              <a:t>Corollary lesson 1a</a:t>
            </a:r>
            <a:r>
              <a:rPr lang="en-US" altLang="ja-JP" sz="2800" dirty="0" smtClean="0"/>
              <a:t>: Differentiate </a:t>
            </a:r>
            <a:r>
              <a:rPr lang="en-US" altLang="ja-JP" sz="2800" i="1" dirty="0" smtClean="0"/>
              <a:t>among </a:t>
            </a:r>
            <a:r>
              <a:rPr lang="en-US" altLang="ja-JP" sz="2800" dirty="0" smtClean="0"/>
              <a:t>the elderly</a:t>
            </a:r>
          </a:p>
          <a:p>
            <a:pPr lvl="1"/>
            <a:r>
              <a:rPr lang="en-US" altLang="ja-JP" dirty="0" smtClean="0"/>
              <a:t>The functionality of the 65+ group and even 75+ group is changing</a:t>
            </a:r>
          </a:p>
          <a:p>
            <a:pPr lvl="1"/>
            <a:r>
              <a:rPr lang="en-US" altLang="ja-JP" dirty="0" smtClean="0"/>
              <a:t>Don’t treat all elderly (65+) as a “dependent” group</a:t>
            </a:r>
          </a:p>
          <a:p>
            <a:r>
              <a:rPr lang="en-US" altLang="ja-JP" sz="2800" b="1" dirty="0" smtClean="0"/>
              <a:t>Corollary lesson 1b:</a:t>
            </a:r>
            <a:r>
              <a:rPr lang="en-US" altLang="ja-JP" sz="2800" dirty="0" smtClean="0"/>
              <a:t> Japanese business and government need to reconsider employment practices, seniority-based wage profiles, training and education. </a:t>
            </a:r>
          </a:p>
          <a:p>
            <a:pPr lvl="1"/>
            <a:r>
              <a:rPr lang="en-US" altLang="ja-JP" sz="2400" dirty="0" smtClean="0"/>
              <a:t>What policies foster productivity </a:t>
            </a:r>
            <a:r>
              <a:rPr lang="en-US" altLang="ja-JP" sz="2400" i="1" dirty="0" smtClean="0"/>
              <a:t>throughout</a:t>
            </a:r>
            <a:r>
              <a:rPr lang="en-US" altLang="ja-JP" sz="2400" dirty="0" smtClean="0"/>
              <a:t> the labor force?</a:t>
            </a:r>
          </a:p>
          <a:p>
            <a:pPr lvl="1"/>
            <a:r>
              <a:rPr kumimoji="1" lang="en-US" altLang="ja-JP" sz="2400" dirty="0" smtClean="0"/>
              <a:t>Highlights importance of Japan’s deb</a:t>
            </a:r>
            <a:r>
              <a:rPr lang="en-US" altLang="ja-JP" sz="2400" dirty="0" smtClean="0"/>
              <a:t>ates about </a:t>
            </a:r>
          </a:p>
          <a:p>
            <a:pPr lvl="2"/>
            <a:r>
              <a:rPr kumimoji="1" lang="en-US" altLang="ja-JP" sz="2000" dirty="0" smtClean="0"/>
              <a:t>mandatory retirement age </a:t>
            </a:r>
          </a:p>
          <a:p>
            <a:pPr lvl="2"/>
            <a:r>
              <a:rPr lang="en-US" altLang="ja-JP" sz="2000" dirty="0" smtClean="0"/>
              <a:t>Nature of the </a:t>
            </a:r>
            <a:r>
              <a:rPr kumimoji="1" lang="en-US" altLang="ja-JP" sz="2000" dirty="0" smtClean="0"/>
              <a:t>wage contract after age-60</a:t>
            </a:r>
          </a:p>
          <a:p>
            <a:pPr lvl="2"/>
            <a:r>
              <a:rPr lang="en-US" altLang="ja-JP" sz="2000" dirty="0" smtClean="0"/>
              <a:t>Youth employment and underemployment</a:t>
            </a:r>
            <a:endParaRPr kumimoji="1" lang="ja-JP" altLang="en-US" sz="2000"/>
          </a:p>
        </p:txBody>
      </p:sp>
      <p:sp>
        <p:nvSpPr>
          <p:cNvPr id="4" name="Slide Number Placeholder 3"/>
          <p:cNvSpPr>
            <a:spLocks noGrp="1"/>
          </p:cNvSpPr>
          <p:nvPr>
            <p:ph type="sldNum" sz="quarter" idx="12"/>
          </p:nvPr>
        </p:nvSpPr>
        <p:spPr/>
        <p:txBody>
          <a:bodyPr/>
          <a:lstStyle/>
          <a:p>
            <a:fld id="{C60EC4F3-04E5-42A9-89BD-BC2B658FE58B}" type="slidenum">
              <a:rPr kumimoji="1" lang="ja-JP" altLang="en-US" smtClean="0"/>
              <a:pPr/>
              <a:t>11</a:t>
            </a:fld>
            <a:endParaRPr kumimoji="1" lang="ja-JP"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fontScale="90000"/>
          </a:bodyPr>
          <a:lstStyle/>
          <a:p>
            <a:r>
              <a:rPr kumimoji="1" lang="en-US" altLang="ja-JP" sz="3200" b="1" dirty="0" smtClean="0"/>
              <a:t>Lesson 2: </a:t>
            </a:r>
            <a:r>
              <a:rPr lang="en-US" altLang="ja-JP" sz="3200" b="1" dirty="0" smtClean="0"/>
              <a:t>T</a:t>
            </a:r>
            <a:r>
              <a:rPr kumimoji="1" lang="en-US" altLang="ja-JP" sz="3200" b="1" dirty="0" smtClean="0"/>
              <a:t>he Challenges of an Aged Society extend </a:t>
            </a:r>
            <a:r>
              <a:rPr lang="en-US" altLang="ja-JP" sz="3200" b="1" i="1" dirty="0" smtClean="0"/>
              <a:t>beyond</a:t>
            </a:r>
            <a:r>
              <a:rPr kumimoji="1" lang="en-US" altLang="ja-JP" sz="3200" b="1" dirty="0" smtClean="0"/>
              <a:t> pensions, medica</a:t>
            </a:r>
            <a:r>
              <a:rPr lang="en-US" altLang="ja-JP" sz="3200" b="1" dirty="0" smtClean="0"/>
              <a:t>l and long-term care!</a:t>
            </a:r>
            <a:endParaRPr kumimoji="1" lang="ja-JP" altLang="en-US" sz="3200" b="1"/>
          </a:p>
        </p:txBody>
      </p:sp>
      <p:sp>
        <p:nvSpPr>
          <p:cNvPr id="3" name="Content Placeholder 2"/>
          <p:cNvSpPr>
            <a:spLocks noGrp="1"/>
          </p:cNvSpPr>
          <p:nvPr>
            <p:ph idx="1"/>
          </p:nvPr>
        </p:nvSpPr>
        <p:spPr>
          <a:xfrm>
            <a:off x="457200" y="1196752"/>
            <a:ext cx="8229600" cy="5400600"/>
          </a:xfrm>
        </p:spPr>
        <p:txBody>
          <a:bodyPr>
            <a:normAutofit fontScale="92500" lnSpcReduction="10000"/>
          </a:bodyPr>
          <a:lstStyle/>
          <a:p>
            <a:r>
              <a:rPr lang="en-US" altLang="ja-JP" sz="2800" dirty="0" smtClean="0"/>
              <a:t>R</a:t>
            </a:r>
            <a:r>
              <a:rPr kumimoji="1" lang="en-US" altLang="ja-JP" sz="2800" dirty="0" smtClean="0"/>
              <a:t>equires active promotion of:</a:t>
            </a:r>
          </a:p>
          <a:p>
            <a:pPr lvl="1"/>
            <a:r>
              <a:rPr lang="en-US" altLang="ja-JP" sz="2400" dirty="0" smtClean="0"/>
              <a:t>Structural reforms that facilitate productivity across sectors</a:t>
            </a:r>
            <a:r>
              <a:rPr lang="en-US" altLang="ja-JP" sz="2400" i="1" dirty="0" smtClean="0"/>
              <a:t> and among different age groups</a:t>
            </a:r>
          </a:p>
          <a:p>
            <a:pPr lvl="1"/>
            <a:r>
              <a:rPr lang="en-US" altLang="ja-JP" sz="2400" dirty="0" smtClean="0"/>
              <a:t>More efficient labor markets</a:t>
            </a:r>
          </a:p>
          <a:p>
            <a:pPr lvl="1"/>
            <a:r>
              <a:rPr kumimoji="1" lang="en-US" altLang="ja-JP" sz="2400" dirty="0" smtClean="0"/>
              <a:t>Policies to support fertility</a:t>
            </a:r>
          </a:p>
          <a:p>
            <a:pPr lvl="1"/>
            <a:r>
              <a:rPr kumimoji="1" lang="en-US" altLang="ja-JP" sz="2400" dirty="0" smtClean="0"/>
              <a:t>Investments in human capital—the young and the elderly</a:t>
            </a:r>
          </a:p>
          <a:p>
            <a:pPr lvl="1"/>
            <a:r>
              <a:rPr lang="en-US" altLang="ja-JP" sz="2400" dirty="0" smtClean="0"/>
              <a:t>Targeted immigration policies</a:t>
            </a:r>
          </a:p>
          <a:p>
            <a:pPr lvl="1"/>
            <a:r>
              <a:rPr lang="en-US" altLang="ja-JP" sz="2400" dirty="0" smtClean="0"/>
              <a:t>Policies that facilitate changes in sectoral production patterns as between services and manufacturing</a:t>
            </a:r>
          </a:p>
          <a:p>
            <a:pPr lvl="1"/>
            <a:r>
              <a:rPr kumimoji="1" lang="en-US" altLang="ja-JP" sz="2400" dirty="0" smtClean="0"/>
              <a:t>Reconciliation of evolving infrastructural needs and changing </a:t>
            </a:r>
            <a:r>
              <a:rPr lang="en-US" altLang="ja-JP" sz="2400" dirty="0" smtClean="0"/>
              <a:t>spatial patterns of residence and employment</a:t>
            </a:r>
          </a:p>
          <a:p>
            <a:r>
              <a:rPr kumimoji="1" lang="en-US" altLang="ja-JP" sz="2600" b="1" dirty="0" smtClean="0"/>
              <a:t>This requires coordination in policy </a:t>
            </a:r>
            <a:r>
              <a:rPr lang="en-US" altLang="ja-JP" sz="2600" b="1" i="1" dirty="0" smtClean="0"/>
              <a:t>across </a:t>
            </a:r>
            <a:r>
              <a:rPr lang="en-US" altLang="ja-JP" sz="2600" b="1" dirty="0" smtClean="0"/>
              <a:t>sectors and </a:t>
            </a:r>
            <a:r>
              <a:rPr kumimoji="1" lang="en-US" altLang="ja-JP" sz="2600" b="1" dirty="0" smtClean="0"/>
              <a:t>overriding the “silos” which now characterize policy formation</a:t>
            </a:r>
            <a:endParaRPr kumimoji="1" lang="ja-JP" altLang="en-US" sz="2600" b="1"/>
          </a:p>
        </p:txBody>
      </p:sp>
      <p:sp>
        <p:nvSpPr>
          <p:cNvPr id="4" name="Slide Number Placeholder 3"/>
          <p:cNvSpPr>
            <a:spLocks noGrp="1"/>
          </p:cNvSpPr>
          <p:nvPr>
            <p:ph type="sldNum" sz="quarter" idx="12"/>
          </p:nvPr>
        </p:nvSpPr>
        <p:spPr/>
        <p:txBody>
          <a:bodyPr/>
          <a:lstStyle/>
          <a:p>
            <a:fld id="{C60EC4F3-04E5-42A9-89BD-BC2B658FE58B}" type="slidenum">
              <a:rPr kumimoji="1" lang="ja-JP" altLang="en-US" smtClean="0"/>
              <a:pPr/>
              <a:t>12</a:t>
            </a:fld>
            <a:endParaRPr kumimoji="1" lang="ja-JP"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32656"/>
            <a:ext cx="8229600" cy="1008112"/>
          </a:xfrm>
        </p:spPr>
        <p:txBody>
          <a:bodyPr>
            <a:normAutofit fontScale="90000"/>
          </a:bodyPr>
          <a:lstStyle/>
          <a:p>
            <a:r>
              <a:rPr kumimoji="1" lang="en-US" altLang="ja-JP" sz="3200" b="1" dirty="0" smtClean="0"/>
              <a:t>Lesson 3: Solving a </a:t>
            </a:r>
            <a:r>
              <a:rPr kumimoji="1" lang="en-US" altLang="ja-JP" sz="3200" b="1" i="1" dirty="0" smtClean="0"/>
              <a:t>Government’s </a:t>
            </a:r>
            <a:r>
              <a:rPr kumimoji="1" lang="en-US" altLang="ja-JP" sz="3200" b="1" dirty="0" smtClean="0"/>
              <a:t>financial problems is not the same as ensuring that the elderly can meet their financial needs</a:t>
            </a:r>
            <a:endParaRPr kumimoji="1" lang="ja-JP" altLang="en-US" sz="3200" b="1"/>
          </a:p>
        </p:txBody>
      </p:sp>
      <p:sp>
        <p:nvSpPr>
          <p:cNvPr id="3" name="Content Placeholder 2"/>
          <p:cNvSpPr>
            <a:spLocks noGrp="1"/>
          </p:cNvSpPr>
          <p:nvPr>
            <p:ph idx="1"/>
          </p:nvPr>
        </p:nvSpPr>
        <p:spPr>
          <a:xfrm>
            <a:off x="179512" y="1412776"/>
            <a:ext cx="8507288" cy="5184576"/>
          </a:xfrm>
        </p:spPr>
        <p:txBody>
          <a:bodyPr>
            <a:noAutofit/>
          </a:bodyPr>
          <a:lstStyle/>
          <a:p>
            <a:r>
              <a:rPr kumimoji="1" lang="en-US" altLang="ja-JP" sz="2000" dirty="0" smtClean="0"/>
              <a:t>Can</a:t>
            </a:r>
            <a:r>
              <a:rPr lang="en-US" altLang="ja-JP" sz="2000" dirty="0" smtClean="0"/>
              <a:t> Japan’s </a:t>
            </a:r>
            <a:r>
              <a:rPr lang="en-US" altLang="ja-JP" sz="2000" b="1" dirty="0" smtClean="0"/>
              <a:t>current and soon-to-elderly</a:t>
            </a:r>
            <a:r>
              <a:rPr lang="en-US" altLang="ja-JP" sz="2000" dirty="0" smtClean="0"/>
              <a:t> finance their consumption needs over their lifetime?</a:t>
            </a:r>
          </a:p>
          <a:p>
            <a:pPr lvl="1"/>
            <a:r>
              <a:rPr lang="en-US" altLang="ja-JP" sz="2000" dirty="0" smtClean="0"/>
              <a:t>Policies to address fiscal imbalances will involve higher taxes, reduced benefits, higher social insurance premia and co-pays</a:t>
            </a:r>
          </a:p>
          <a:p>
            <a:pPr lvl="1"/>
            <a:r>
              <a:rPr lang="en-US" altLang="ja-JP" sz="2000" dirty="0" smtClean="0"/>
              <a:t>Most of Japan’s elderly well-positioned in terms of pension income, financial and real assets, and family support</a:t>
            </a:r>
          </a:p>
          <a:p>
            <a:pPr lvl="1"/>
            <a:r>
              <a:rPr lang="en-US" altLang="ja-JP" sz="2000" b="1" dirty="0" smtClean="0"/>
              <a:t>But relatively high elderly poverty rate (OECD) suggests significant gaps.</a:t>
            </a:r>
          </a:p>
          <a:p>
            <a:r>
              <a:rPr lang="en-US" altLang="ja-JP" sz="2000" b="1" dirty="0" smtClean="0"/>
              <a:t>Two implications to examine</a:t>
            </a:r>
          </a:p>
          <a:p>
            <a:pPr lvl="1"/>
            <a:r>
              <a:rPr lang="en-US" altLang="ja-JP" sz="2000" b="1" dirty="0" smtClean="0"/>
              <a:t>Need a focus on </a:t>
            </a:r>
            <a:r>
              <a:rPr lang="en-US" altLang="ja-JP" sz="2000" dirty="0" smtClean="0"/>
              <a:t>(i) public assistance policies or size of basic pension; </a:t>
            </a:r>
          </a:p>
          <a:p>
            <a:pPr>
              <a:buNone/>
            </a:pPr>
            <a:r>
              <a:rPr lang="en-US" altLang="ja-JP" sz="2000" dirty="0" smtClean="0"/>
              <a:t>		(ii) potential role for refundable tax credit; and (iii) reverse mortgages; </a:t>
            </a:r>
          </a:p>
          <a:p>
            <a:pPr>
              <a:buNone/>
            </a:pPr>
            <a:r>
              <a:rPr lang="en-US" altLang="ja-JP" sz="2000" dirty="0" smtClean="0"/>
              <a:t>		(iv) preventive health measures</a:t>
            </a:r>
          </a:p>
          <a:p>
            <a:pPr lvl="1"/>
            <a:r>
              <a:rPr lang="en-US" altLang="ja-JP" sz="2000" dirty="0" smtClean="0"/>
              <a:t>Looking forward, will all elderly </a:t>
            </a:r>
            <a:r>
              <a:rPr lang="en-US" altLang="ja-JP" sz="2000" i="1" dirty="0" smtClean="0"/>
              <a:t>after 2025 </a:t>
            </a:r>
            <a:r>
              <a:rPr lang="en-US" altLang="ja-JP" sz="2000" dirty="0" smtClean="0"/>
              <a:t>be similarly well-positioned to finance </a:t>
            </a:r>
            <a:r>
              <a:rPr lang="en-US" altLang="ja-JP" sz="2000" i="1" dirty="0" smtClean="0"/>
              <a:t>their </a:t>
            </a:r>
            <a:r>
              <a:rPr lang="en-US" altLang="ja-JP" sz="2000" dirty="0" smtClean="0"/>
              <a:t>elderly years?</a:t>
            </a:r>
          </a:p>
          <a:p>
            <a:pPr lvl="1"/>
            <a:r>
              <a:rPr lang="en-US" altLang="ja-JP" sz="2000" dirty="0" smtClean="0"/>
              <a:t>Concerns about neets, freeters, parasite singles, and dropouts from social insurance system</a:t>
            </a:r>
          </a:p>
          <a:p>
            <a:pPr lvl="1"/>
            <a:endParaRPr lang="en-US" altLang="ja-JP" sz="2400" b="1" dirty="0" smtClean="0"/>
          </a:p>
        </p:txBody>
      </p:sp>
      <p:sp>
        <p:nvSpPr>
          <p:cNvPr id="4" name="Slide Number Placeholder 3"/>
          <p:cNvSpPr>
            <a:spLocks noGrp="1"/>
          </p:cNvSpPr>
          <p:nvPr>
            <p:ph type="sldNum" sz="quarter" idx="12"/>
          </p:nvPr>
        </p:nvSpPr>
        <p:spPr/>
        <p:txBody>
          <a:bodyPr/>
          <a:lstStyle/>
          <a:p>
            <a:fld id="{C60EC4F3-04E5-42A9-89BD-BC2B658FE58B}" type="slidenum">
              <a:rPr kumimoji="1" lang="ja-JP" altLang="en-US" smtClean="0"/>
              <a:pPr/>
              <a:t>13</a:t>
            </a:fld>
            <a:endParaRPr kumimoji="1" lang="ja-JP"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ja-JP" sz="3200" b="1" dirty="0" smtClean="0"/>
              <a:t>Part 2: Fundamental questions that confront Japan in the face of an imminently aged population</a:t>
            </a:r>
            <a:endParaRPr kumimoji="1" lang="ja-JP" altLang="en-US" sz="3200" b="1"/>
          </a:p>
        </p:txBody>
      </p:sp>
      <p:sp>
        <p:nvSpPr>
          <p:cNvPr id="3" name="Content Placeholder 2"/>
          <p:cNvSpPr>
            <a:spLocks noGrp="1"/>
          </p:cNvSpPr>
          <p:nvPr>
            <p:ph idx="1"/>
          </p:nvPr>
        </p:nvSpPr>
        <p:spPr>
          <a:xfrm>
            <a:off x="457200" y="1844824"/>
            <a:ext cx="8229600" cy="4281339"/>
          </a:xfrm>
        </p:spPr>
        <p:txBody>
          <a:bodyPr/>
          <a:lstStyle/>
          <a:p>
            <a:pPr>
              <a:buNone/>
            </a:pPr>
            <a:r>
              <a:rPr lang="en-US" altLang="ja-JP" dirty="0" smtClean="0"/>
              <a:t>1. Can it restore durable long-term per capita income growth and fiscal sustainability?</a:t>
            </a:r>
          </a:p>
          <a:p>
            <a:pPr>
              <a:buNone/>
            </a:pPr>
            <a:r>
              <a:rPr lang="en-US" altLang="ja-JP" dirty="0" smtClean="0"/>
              <a:t>2. Can it realize a socially acceptable degree of inter- and intra-generational equity?</a:t>
            </a:r>
          </a:p>
          <a:p>
            <a:pPr>
              <a:buNone/>
            </a:pPr>
            <a:r>
              <a:rPr lang="en-US" altLang="ja-JP" dirty="0" smtClean="0"/>
              <a:t>3. Can it overcome political economy obstacles that block policies to achieve 1 and 2?</a:t>
            </a:r>
            <a:endParaRPr kumimoji="1" lang="ja-JP" altLang="en-US"/>
          </a:p>
        </p:txBody>
      </p:sp>
      <p:sp>
        <p:nvSpPr>
          <p:cNvPr id="4" name="Slide Number Placeholder 3"/>
          <p:cNvSpPr>
            <a:spLocks noGrp="1"/>
          </p:cNvSpPr>
          <p:nvPr>
            <p:ph type="sldNum" sz="quarter" idx="12"/>
          </p:nvPr>
        </p:nvSpPr>
        <p:spPr/>
        <p:txBody>
          <a:bodyPr/>
          <a:lstStyle/>
          <a:p>
            <a:fld id="{C60EC4F3-04E5-42A9-89BD-BC2B658FE58B}" type="slidenum">
              <a:rPr kumimoji="1" lang="ja-JP" altLang="en-US" smtClean="0"/>
              <a:pPr/>
              <a:t>14</a:t>
            </a:fld>
            <a:endParaRPr kumimoji="1" lang="ja-JP"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712968" cy="778098"/>
          </a:xfrm>
        </p:spPr>
        <p:txBody>
          <a:bodyPr>
            <a:normAutofit fontScale="90000"/>
          </a:bodyPr>
          <a:lstStyle/>
          <a:p>
            <a:r>
              <a:rPr kumimoji="1" lang="en-US" altLang="ja-JP" sz="3200" b="1" dirty="0" smtClean="0"/>
              <a:t>Lesson 4: There </a:t>
            </a:r>
            <a:r>
              <a:rPr lang="en-US" altLang="ja-JP" sz="3200" b="1" dirty="0" smtClean="0"/>
              <a:t>are </a:t>
            </a:r>
            <a:r>
              <a:rPr lang="en-US" altLang="ja-JP" sz="3200" b="1" i="1" dirty="0" smtClean="0"/>
              <a:t>both</a:t>
            </a:r>
            <a:r>
              <a:rPr kumimoji="1" lang="en-US" altLang="ja-JP" sz="3200" b="1" dirty="0" smtClean="0"/>
              <a:t> macro and micro issues to face</a:t>
            </a:r>
            <a:r>
              <a:rPr lang="en-US" altLang="ja-JP" sz="3200" b="1" dirty="0" smtClean="0"/>
              <a:t> with </a:t>
            </a:r>
            <a:r>
              <a:rPr kumimoji="1" lang="en-US" altLang="ja-JP" sz="3200" b="1" dirty="0" smtClean="0"/>
              <a:t>an aged population! </a:t>
            </a:r>
            <a:r>
              <a:rPr kumimoji="1" lang="en-US" altLang="ja-JP" sz="3200" b="1" i="1" dirty="0" smtClean="0"/>
              <a:t>Neither </a:t>
            </a:r>
            <a:r>
              <a:rPr kumimoji="1" lang="en-US" altLang="ja-JP" sz="3200" b="1" dirty="0" smtClean="0"/>
              <a:t>can be ignored!</a:t>
            </a:r>
            <a:endParaRPr kumimoji="1" lang="ja-JP" altLang="en-US" sz="3200" b="1"/>
          </a:p>
        </p:txBody>
      </p:sp>
      <p:sp>
        <p:nvSpPr>
          <p:cNvPr id="3" name="Content Placeholder 2"/>
          <p:cNvSpPr>
            <a:spLocks noGrp="1"/>
          </p:cNvSpPr>
          <p:nvPr>
            <p:ph idx="1"/>
          </p:nvPr>
        </p:nvSpPr>
        <p:spPr>
          <a:xfrm>
            <a:off x="251520" y="1124744"/>
            <a:ext cx="8568952" cy="5472608"/>
          </a:xfrm>
        </p:spPr>
        <p:txBody>
          <a:bodyPr>
            <a:normAutofit fontScale="92500"/>
          </a:bodyPr>
          <a:lstStyle/>
          <a:p>
            <a:r>
              <a:rPr kumimoji="1" lang="en-US" altLang="ja-JP" sz="2600" dirty="0" smtClean="0"/>
              <a:t>The “</a:t>
            </a:r>
            <a:r>
              <a:rPr kumimoji="1" lang="en-US" altLang="ja-JP" sz="2600" b="1" dirty="0" smtClean="0"/>
              <a:t>macro” </a:t>
            </a:r>
            <a:r>
              <a:rPr kumimoji="1" lang="en-US" altLang="ja-JP" sz="2600" b="1" i="1" dirty="0" smtClean="0"/>
              <a:t>constrains</a:t>
            </a:r>
            <a:r>
              <a:rPr kumimoji="1" lang="en-US" altLang="ja-JP" sz="2600" b="1" dirty="0" smtClean="0"/>
              <a:t> </a:t>
            </a:r>
            <a:r>
              <a:rPr kumimoji="1" lang="en-US" altLang="ja-JP" sz="2600" dirty="0" smtClean="0"/>
              <a:t>what is feasible--in terms of micro and sector-specific relationships—for both government policy </a:t>
            </a:r>
            <a:r>
              <a:rPr kumimoji="1" lang="en-US" altLang="ja-JP" sz="2600" i="1" dirty="0" smtClean="0"/>
              <a:t>and</a:t>
            </a:r>
            <a:r>
              <a:rPr kumimoji="1" lang="en-US" altLang="ja-JP" sz="2600" dirty="0" smtClean="0"/>
              <a:t> households</a:t>
            </a:r>
          </a:p>
          <a:p>
            <a:r>
              <a:rPr lang="en-US" altLang="ja-JP" sz="2600" dirty="0" smtClean="0"/>
              <a:t>And “</a:t>
            </a:r>
            <a:r>
              <a:rPr lang="en-US" altLang="ja-JP" sz="2600" b="1" dirty="0" smtClean="0"/>
              <a:t>micro” </a:t>
            </a:r>
            <a:r>
              <a:rPr lang="en-US" altLang="ja-JP" sz="2600" dirty="0" smtClean="0"/>
              <a:t>decisions of government and households </a:t>
            </a:r>
            <a:r>
              <a:rPr lang="en-US" altLang="ja-JP" sz="2600" b="1" dirty="0" smtClean="0"/>
              <a:t>influence the macro outcomes</a:t>
            </a:r>
            <a:r>
              <a:rPr lang="en-US" altLang="ja-JP" sz="2600" dirty="0" smtClean="0"/>
              <a:t>: affect savings, govt expenditures and revenues</a:t>
            </a:r>
          </a:p>
          <a:p>
            <a:r>
              <a:rPr lang="en-US" altLang="ja-JP" sz="2600" b="1" dirty="0" smtClean="0"/>
              <a:t>Implications for Japan</a:t>
            </a:r>
            <a:endParaRPr lang="en-US" altLang="ja-JP" sz="2600" dirty="0" smtClean="0"/>
          </a:p>
          <a:p>
            <a:pPr lvl="1"/>
            <a:r>
              <a:rPr lang="en-US" altLang="ja-JP" sz="2400" dirty="0" smtClean="0"/>
              <a:t>Japan’s capacity for policy actions with regard to an imminently aged population is </a:t>
            </a:r>
            <a:r>
              <a:rPr lang="en-US" altLang="ja-JP" sz="2400" b="1" dirty="0" smtClean="0"/>
              <a:t>heavily constrained by its excessive public debt</a:t>
            </a:r>
          </a:p>
          <a:p>
            <a:pPr lvl="2"/>
            <a:r>
              <a:rPr lang="en-US" altLang="ja-JP" sz="2000" b="1" dirty="0" smtClean="0"/>
              <a:t>A focus on GDP per capita alone insufficient; need nominal GDP growth!</a:t>
            </a:r>
          </a:p>
          <a:p>
            <a:pPr lvl="1"/>
            <a:r>
              <a:rPr lang="en-US" altLang="ja-JP" sz="2400" dirty="0" smtClean="0"/>
              <a:t>Failures in macro policy—particularly fiscal--will force </a:t>
            </a:r>
            <a:r>
              <a:rPr lang="en-US" altLang="ja-JP" sz="2400" i="1" dirty="0" smtClean="0"/>
              <a:t>more </a:t>
            </a:r>
            <a:r>
              <a:rPr lang="en-US" altLang="ja-JP" sz="2400" dirty="0" smtClean="0"/>
              <a:t>difficult </a:t>
            </a:r>
            <a:r>
              <a:rPr lang="en-US" altLang="ja-JP" sz="2400" i="1" dirty="0" smtClean="0"/>
              <a:t>micro </a:t>
            </a:r>
            <a:r>
              <a:rPr lang="en-US" altLang="ja-JP" sz="2400" dirty="0" smtClean="0"/>
              <a:t>adjustments in policies and fiscal transfers to the elderly</a:t>
            </a:r>
          </a:p>
          <a:p>
            <a:pPr lvl="1"/>
            <a:r>
              <a:rPr lang="en-US" altLang="ja-JP" sz="2400" dirty="0" smtClean="0"/>
              <a:t>Qualify judgments on Japan’s policy successes (LT or medical care) by recognizing the  large amount of underlying debt financing</a:t>
            </a:r>
          </a:p>
          <a:p>
            <a:pPr lvl="1"/>
            <a:endParaRPr lang="en-US" altLang="ja-JP" sz="2400" dirty="0" smtClean="0"/>
          </a:p>
        </p:txBody>
      </p:sp>
      <p:sp>
        <p:nvSpPr>
          <p:cNvPr id="4" name="Slide Number Placeholder 3"/>
          <p:cNvSpPr>
            <a:spLocks noGrp="1"/>
          </p:cNvSpPr>
          <p:nvPr>
            <p:ph type="sldNum" sz="quarter" idx="12"/>
          </p:nvPr>
        </p:nvSpPr>
        <p:spPr/>
        <p:txBody>
          <a:bodyPr/>
          <a:lstStyle/>
          <a:p>
            <a:fld id="{C60EC4F3-04E5-42A9-89BD-BC2B658FE58B}" type="slidenum">
              <a:rPr kumimoji="1" lang="ja-JP" altLang="en-US" smtClean="0"/>
              <a:pPr/>
              <a:t>15</a:t>
            </a:fld>
            <a:endParaRPr kumimoji="1" lang="ja-JP"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40960" cy="778098"/>
          </a:xfrm>
        </p:spPr>
        <p:txBody>
          <a:bodyPr>
            <a:noAutofit/>
          </a:bodyPr>
          <a:lstStyle/>
          <a:p>
            <a:pPr lvl="2" algn="ctr" rtl="0">
              <a:spcBef>
                <a:spcPct val="0"/>
              </a:spcBef>
            </a:pPr>
            <a:r>
              <a:rPr kumimoji="1" lang="en-US" altLang="ja-JP" sz="2400" b="1" dirty="0" smtClean="0"/>
              <a:t>Lesson 4 (cont): </a:t>
            </a:r>
            <a:r>
              <a:rPr lang="en-US" altLang="ja-JP" sz="2400" b="1" dirty="0" smtClean="0"/>
              <a:t>Warning to other aging countries</a:t>
            </a:r>
            <a:r>
              <a:rPr lang="en-US" altLang="ja-JP" sz="2400" dirty="0" smtClean="0"/>
              <a:t>: </a:t>
            </a:r>
            <a:r>
              <a:rPr lang="en-US" altLang="ja-JP" sz="2400" b="1" dirty="0" smtClean="0"/>
              <a:t>Don’t approach an aged population with high Debt to GDP ratio!</a:t>
            </a:r>
            <a:r>
              <a:rPr lang="en-US" altLang="ja-JP" sz="2400" dirty="0" smtClean="0"/>
              <a:t/>
            </a:r>
            <a:br>
              <a:rPr lang="en-US" altLang="ja-JP" sz="2400" dirty="0" smtClean="0"/>
            </a:br>
            <a:endParaRPr kumimoji="1" lang="ja-JP" altLang="en-US" sz="2400" b="1"/>
          </a:p>
        </p:txBody>
      </p:sp>
      <p:sp>
        <p:nvSpPr>
          <p:cNvPr id="3" name="Content Placeholder 2"/>
          <p:cNvSpPr>
            <a:spLocks noGrp="1"/>
          </p:cNvSpPr>
          <p:nvPr>
            <p:ph idx="1"/>
          </p:nvPr>
        </p:nvSpPr>
        <p:spPr>
          <a:xfrm>
            <a:off x="457200" y="1196752"/>
            <a:ext cx="8229600" cy="5400600"/>
          </a:xfrm>
        </p:spPr>
        <p:txBody>
          <a:bodyPr>
            <a:normAutofit lnSpcReduction="10000"/>
          </a:bodyPr>
          <a:lstStyle/>
          <a:p>
            <a:r>
              <a:rPr kumimoji="1" lang="en-US" altLang="ja-JP" sz="2800" dirty="0" smtClean="0"/>
              <a:t>Getting the macro right enables</a:t>
            </a:r>
          </a:p>
          <a:p>
            <a:pPr lvl="1"/>
            <a:r>
              <a:rPr lang="en-US" altLang="ja-JP" sz="2400" dirty="0" smtClean="0"/>
              <a:t>More predictable and unconstrained policy environment for adjusting micro policies </a:t>
            </a:r>
          </a:p>
          <a:p>
            <a:pPr lvl="1"/>
            <a:r>
              <a:rPr lang="en-US" altLang="ja-JP" sz="2400" dirty="0" smtClean="0"/>
              <a:t>Provides fiscal space when expansionary policies are needed and for more gradual changes in hard-to-change social institutions</a:t>
            </a:r>
          </a:p>
          <a:p>
            <a:pPr lvl="1"/>
            <a:r>
              <a:rPr kumimoji="1" lang="en-US" altLang="ja-JP" sz="2400" dirty="0" smtClean="0"/>
              <a:t>Allows government to focus on other societal problems besides those of the elderly</a:t>
            </a:r>
          </a:p>
          <a:p>
            <a:pPr lvl="1"/>
            <a:r>
              <a:rPr lang="en-US" altLang="ja-JP" sz="2400" dirty="0" smtClean="0"/>
              <a:t>Reduces vulnerability to exogenous shocks and enhances capacity for appropriate response to future shocks</a:t>
            </a:r>
            <a:endParaRPr kumimoji="1" lang="en-US" altLang="ja-JP" sz="2400" dirty="0" smtClean="0"/>
          </a:p>
          <a:p>
            <a:r>
              <a:rPr lang="en-US" altLang="ja-JP" sz="2800" dirty="0" smtClean="0"/>
              <a:t>Policy reforms that adjust pensions, health and long-term care are necessary but not sufficient to realize a macro policy stance appropriate  for the long term</a:t>
            </a:r>
          </a:p>
          <a:p>
            <a:pPr lvl="1"/>
            <a:endParaRPr kumimoji="1" lang="ja-JP" altLang="en-US" sz="2400"/>
          </a:p>
        </p:txBody>
      </p:sp>
      <p:sp>
        <p:nvSpPr>
          <p:cNvPr id="4" name="Slide Number Placeholder 3"/>
          <p:cNvSpPr>
            <a:spLocks noGrp="1"/>
          </p:cNvSpPr>
          <p:nvPr>
            <p:ph type="sldNum" sz="quarter" idx="12"/>
          </p:nvPr>
        </p:nvSpPr>
        <p:spPr/>
        <p:txBody>
          <a:bodyPr/>
          <a:lstStyle/>
          <a:p>
            <a:fld id="{C60EC4F3-04E5-42A9-89BD-BC2B658FE58B}" type="slidenum">
              <a:rPr kumimoji="1" lang="ja-JP" altLang="en-US" smtClean="0"/>
              <a:pPr/>
              <a:t>16</a:t>
            </a:fld>
            <a:endParaRPr kumimoji="1" lang="ja-JP"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1143000"/>
          </a:xfrm>
        </p:spPr>
        <p:txBody>
          <a:bodyPr>
            <a:normAutofit/>
          </a:bodyPr>
          <a:lstStyle/>
          <a:p>
            <a:r>
              <a:rPr kumimoji="1" lang="en-US" altLang="ja-JP" sz="2800" b="1" dirty="0" smtClean="0"/>
              <a:t>Lesson 5: Japan waited too long (and perhaps is </a:t>
            </a:r>
            <a:r>
              <a:rPr kumimoji="1" lang="en-US" altLang="ja-JP" sz="2800" b="1" i="1" dirty="0" smtClean="0"/>
              <a:t>still </a:t>
            </a:r>
            <a:r>
              <a:rPr kumimoji="1" lang="en-US" altLang="ja-JP" sz="2800" b="1" dirty="0" smtClean="0"/>
              <a:t>waitin</a:t>
            </a:r>
            <a:r>
              <a:rPr lang="en-US" altLang="ja-JP" sz="2800" b="1" dirty="0" smtClean="0"/>
              <a:t>g too long</a:t>
            </a:r>
            <a:r>
              <a:rPr lang="en-US" altLang="ja-JP" sz="2800" b="1" i="1" dirty="0" smtClean="0"/>
              <a:t>) to adjust its social insurance system</a:t>
            </a:r>
            <a:endParaRPr kumimoji="1" lang="ja-JP" altLang="en-US" sz="2800"/>
          </a:p>
        </p:txBody>
      </p:sp>
      <p:sp>
        <p:nvSpPr>
          <p:cNvPr id="3" name="Content Placeholder 2"/>
          <p:cNvSpPr>
            <a:spLocks noGrp="1"/>
          </p:cNvSpPr>
          <p:nvPr>
            <p:ph idx="1"/>
          </p:nvPr>
        </p:nvSpPr>
        <p:spPr/>
        <p:txBody>
          <a:bodyPr>
            <a:normAutofit fontScale="85000" lnSpcReduction="10000"/>
          </a:bodyPr>
          <a:lstStyle/>
          <a:p>
            <a:r>
              <a:rPr lang="en-US" altLang="ja-JP" dirty="0" smtClean="0"/>
              <a:t>Much</a:t>
            </a:r>
            <a:r>
              <a:rPr kumimoji="1" lang="en-US" altLang="ja-JP" dirty="0" smtClean="0"/>
              <a:t> of current public debt reflects growth of social expenditures since 1990. Y</a:t>
            </a:r>
            <a:r>
              <a:rPr lang="en-US" altLang="ja-JP" dirty="0" smtClean="0"/>
              <a:t>et by 1990, the demographic picture was clear! </a:t>
            </a:r>
          </a:p>
          <a:p>
            <a:r>
              <a:rPr kumimoji="1" lang="en-US" altLang="ja-JP" dirty="0" smtClean="0"/>
              <a:t>I do recognize that macroeconomic policy was concerned with recession and the post-bubble period </a:t>
            </a:r>
          </a:p>
          <a:p>
            <a:r>
              <a:rPr lang="en-US" altLang="ja-JP" dirty="0" smtClean="0"/>
              <a:t>B</a:t>
            </a:r>
            <a:r>
              <a:rPr kumimoji="1" lang="en-US" altLang="ja-JP" dirty="0" smtClean="0"/>
              <a:t>ut aging-focused policies still could have been initiated earlier:</a:t>
            </a:r>
          </a:p>
          <a:p>
            <a:pPr lvl="1"/>
            <a:r>
              <a:rPr kumimoji="1" lang="en-US" altLang="ja-JP" dirty="0" smtClean="0"/>
              <a:t> to change pension eligibility ages; </a:t>
            </a:r>
          </a:p>
          <a:p>
            <a:pPr lvl="1"/>
            <a:r>
              <a:rPr kumimoji="1" lang="en-US" altLang="ja-JP" dirty="0" smtClean="0"/>
              <a:t>conditions of access by elderly to health insurance; </a:t>
            </a:r>
          </a:p>
          <a:p>
            <a:pPr lvl="1"/>
            <a:r>
              <a:rPr kumimoji="1" lang="en-US" altLang="ja-JP" dirty="0" smtClean="0"/>
              <a:t>to introduce macro slide and symmetric indexation; </a:t>
            </a:r>
          </a:p>
          <a:p>
            <a:pPr lvl="1"/>
            <a:r>
              <a:rPr kumimoji="1" lang="en-US" altLang="ja-JP" dirty="0" smtClean="0"/>
              <a:t>to consider pension privatization or funding schemes</a:t>
            </a:r>
          </a:p>
          <a:p>
            <a:endParaRPr kumimoji="1" lang="ja-JP" altLang="en-US"/>
          </a:p>
        </p:txBody>
      </p:sp>
      <p:sp>
        <p:nvSpPr>
          <p:cNvPr id="4" name="Slide Number Placeholder 3"/>
          <p:cNvSpPr>
            <a:spLocks noGrp="1"/>
          </p:cNvSpPr>
          <p:nvPr>
            <p:ph type="sldNum" sz="quarter" idx="12"/>
          </p:nvPr>
        </p:nvSpPr>
        <p:spPr/>
        <p:txBody>
          <a:bodyPr/>
          <a:lstStyle/>
          <a:p>
            <a:fld id="{C60EC4F3-04E5-42A9-89BD-BC2B658FE58B}" type="slidenum">
              <a:rPr kumimoji="1" lang="ja-JP" altLang="en-US" smtClean="0"/>
              <a:pPr/>
              <a:t>17</a:t>
            </a:fld>
            <a:endParaRPr kumimoji="1" lang="ja-JP"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778098"/>
          </a:xfrm>
        </p:spPr>
        <p:txBody>
          <a:bodyPr>
            <a:normAutofit fontScale="90000"/>
          </a:bodyPr>
          <a:lstStyle/>
          <a:p>
            <a:r>
              <a:rPr kumimoji="1" lang="en-US" altLang="ja-JP" sz="3200" b="1" dirty="0" smtClean="0"/>
              <a:t>Lesson 6: Japan’s experience: Who should bear the financial burden of an aged population?</a:t>
            </a:r>
            <a:endParaRPr kumimoji="1" lang="ja-JP" altLang="en-US" sz="3200" b="1"/>
          </a:p>
        </p:txBody>
      </p:sp>
      <p:sp>
        <p:nvSpPr>
          <p:cNvPr id="3" name="Content Placeholder 2"/>
          <p:cNvSpPr>
            <a:spLocks noGrp="1"/>
          </p:cNvSpPr>
          <p:nvPr>
            <p:ph idx="1"/>
          </p:nvPr>
        </p:nvSpPr>
        <p:spPr>
          <a:xfrm>
            <a:off x="251520" y="1124744"/>
            <a:ext cx="8435280" cy="5472608"/>
          </a:xfrm>
        </p:spPr>
        <p:txBody>
          <a:bodyPr>
            <a:normAutofit fontScale="92500" lnSpcReduction="20000"/>
          </a:bodyPr>
          <a:lstStyle/>
          <a:p>
            <a:r>
              <a:rPr lang="en-US" altLang="ja-JP" sz="2000" b="1" dirty="0" smtClean="0"/>
              <a:t>Caveat 1</a:t>
            </a:r>
            <a:r>
              <a:rPr lang="en-US" altLang="ja-JP" sz="2000" dirty="0" smtClean="0"/>
              <a:t>: Government policies are </a:t>
            </a:r>
            <a:r>
              <a:rPr lang="en-US" altLang="ja-JP" sz="2000" i="1" dirty="0" smtClean="0"/>
              <a:t>only one </a:t>
            </a:r>
            <a:r>
              <a:rPr lang="en-US" altLang="ja-JP" sz="2000" dirty="0" smtClean="0"/>
              <a:t>of many determining factors:</a:t>
            </a:r>
            <a:endParaRPr kumimoji="1" lang="en-US" altLang="ja-JP" sz="2000" dirty="0" smtClean="0"/>
          </a:p>
          <a:p>
            <a:pPr lvl="1"/>
            <a:r>
              <a:rPr kumimoji="1" lang="en-US" altLang="ja-JP" sz="2000" b="1" dirty="0" smtClean="0"/>
              <a:t>Individuals--</a:t>
            </a:r>
            <a:r>
              <a:rPr kumimoji="1" lang="en-US" altLang="ja-JP" sz="2000" dirty="0" smtClean="0"/>
              <a:t>through family relationships—determine amount of intergenerational family support</a:t>
            </a:r>
          </a:p>
          <a:p>
            <a:pPr lvl="1"/>
            <a:r>
              <a:rPr lang="en-US" altLang="ja-JP" sz="2000" b="1" dirty="0" smtClean="0"/>
              <a:t>Markets</a:t>
            </a:r>
            <a:r>
              <a:rPr lang="en-US" altLang="ja-JP" sz="2000" dirty="0" smtClean="0"/>
              <a:t>—influenced by both demographic change and globalization—affect asset prices and relative factor prices--and thus how the burden is distributed among generations</a:t>
            </a:r>
          </a:p>
          <a:p>
            <a:pPr lvl="2"/>
            <a:r>
              <a:rPr kumimoji="1" lang="en-US" altLang="ja-JP" sz="2000" dirty="0" smtClean="0"/>
              <a:t>Example: Age structure </a:t>
            </a:r>
            <a:r>
              <a:rPr kumimoji="1" lang="en-US" altLang="ja-JP" sz="2000" dirty="0" smtClean="0">
                <a:latin typeface="ＭＳ 明朝"/>
                <a:ea typeface="ＭＳ 明朝"/>
              </a:rPr>
              <a:t>➡</a:t>
            </a:r>
            <a:r>
              <a:rPr kumimoji="1" lang="en-US" altLang="ja-JP" sz="2000" dirty="0" smtClean="0"/>
              <a:t> the value of housing wealth owned by elderly and the cost of housing to younger cohorts; </a:t>
            </a:r>
          </a:p>
          <a:p>
            <a:pPr lvl="2"/>
            <a:r>
              <a:rPr lang="en-US" altLang="ja-JP" sz="2000" dirty="0" smtClean="0"/>
              <a:t>Age structure </a:t>
            </a:r>
            <a:r>
              <a:rPr lang="en-US" altLang="ja-JP" sz="2000" dirty="0" smtClean="0">
                <a:latin typeface="ＭＳ 明朝"/>
                <a:ea typeface="ＭＳ 明朝"/>
              </a:rPr>
              <a:t>➡</a:t>
            </a:r>
            <a:r>
              <a:rPr lang="en-US" altLang="ja-JP" sz="2000" dirty="0" smtClean="0"/>
              <a:t> value of any bequests</a:t>
            </a:r>
          </a:p>
          <a:p>
            <a:r>
              <a:rPr lang="en-US" altLang="ja-JP" sz="2000" b="1" dirty="0" smtClean="0"/>
              <a:t>Caveat 2: Past justifications of  “pay as you go” policies no longer viable when age structure turns rectangular: </a:t>
            </a:r>
            <a:r>
              <a:rPr lang="en-US" altLang="ja-JP" sz="2000" dirty="0" smtClean="0"/>
              <a:t>raises many difficult ethical questions</a:t>
            </a:r>
          </a:p>
          <a:p>
            <a:pPr lvl="2"/>
            <a:r>
              <a:rPr lang="en-US" altLang="ja-JP" sz="2000" dirty="0" smtClean="0"/>
              <a:t>Past justifications: current elderly supported </a:t>
            </a:r>
            <a:r>
              <a:rPr lang="en-US" altLang="ja-JP" sz="2000" i="1" dirty="0" smtClean="0"/>
              <a:t>their </a:t>
            </a:r>
            <a:r>
              <a:rPr lang="en-US" altLang="ja-JP" sz="2000" dirty="0" smtClean="0"/>
              <a:t>parents etc so social solidarity should apply to current work force</a:t>
            </a:r>
          </a:p>
          <a:p>
            <a:pPr lvl="2"/>
            <a:r>
              <a:rPr lang="en-US" altLang="ja-JP" sz="2000" dirty="0" smtClean="0"/>
              <a:t>Are the elderly responsible—in terms of </a:t>
            </a:r>
            <a:r>
              <a:rPr lang="en-US" altLang="ja-JP" sz="2000" i="1" dirty="0" smtClean="0"/>
              <a:t>their </a:t>
            </a:r>
            <a:r>
              <a:rPr lang="en-US" altLang="ja-JP" sz="2000" dirty="0" smtClean="0"/>
              <a:t>investments and work effort-- for the current income levels of the nonelderly?</a:t>
            </a:r>
          </a:p>
          <a:p>
            <a:pPr lvl="2"/>
            <a:r>
              <a:rPr lang="en-US" altLang="ja-JP" sz="2000" dirty="0" smtClean="0"/>
              <a:t>Elderly chose low fertility (less human capital investments)</a:t>
            </a:r>
            <a:r>
              <a:rPr lang="en-US" altLang="ja-JP" sz="2000" dirty="0" smtClean="0">
                <a:latin typeface="ＭＳ 明朝"/>
                <a:ea typeface="ＭＳ 明朝"/>
              </a:rPr>
              <a:t>➡ </a:t>
            </a:r>
            <a:r>
              <a:rPr lang="en-US" altLang="ja-JP" sz="2000" dirty="0" smtClean="0"/>
              <a:t>should they thus have saved more? </a:t>
            </a:r>
          </a:p>
          <a:p>
            <a:pPr lvl="2"/>
            <a:r>
              <a:rPr lang="en-US" altLang="ja-JP" sz="2000" dirty="0" smtClean="0"/>
              <a:t>Do “social insurance” principles apply when it is chronic, not acute illness, that influences demand for medical care?</a:t>
            </a:r>
            <a:endParaRPr lang="ja-JP" altLang="en-US" sz="2000" smtClean="0"/>
          </a:p>
          <a:p>
            <a:pPr lvl="2"/>
            <a:endParaRPr lang="en-US" altLang="ja-JP" sz="2000" dirty="0" smtClean="0"/>
          </a:p>
          <a:p>
            <a:endParaRPr kumimoji="1" lang="en-US" altLang="ja-JP" dirty="0" smtClean="0"/>
          </a:p>
          <a:p>
            <a:pPr lvl="2"/>
            <a:endParaRPr kumimoji="1" lang="en-US" altLang="ja-JP" sz="2000" dirty="0" smtClean="0"/>
          </a:p>
          <a:p>
            <a:pPr lvl="2">
              <a:buNone/>
            </a:pPr>
            <a:endParaRPr kumimoji="1" lang="ja-JP" altLang="en-US" sz="2000"/>
          </a:p>
        </p:txBody>
      </p:sp>
      <p:sp>
        <p:nvSpPr>
          <p:cNvPr id="4" name="Slide Number Placeholder 3"/>
          <p:cNvSpPr>
            <a:spLocks noGrp="1"/>
          </p:cNvSpPr>
          <p:nvPr>
            <p:ph type="sldNum" sz="quarter" idx="12"/>
          </p:nvPr>
        </p:nvSpPr>
        <p:spPr/>
        <p:txBody>
          <a:bodyPr/>
          <a:lstStyle/>
          <a:p>
            <a:fld id="{C60EC4F3-04E5-42A9-89BD-BC2B658FE58B}" type="slidenum">
              <a:rPr kumimoji="1" lang="ja-JP" altLang="en-US" smtClean="0"/>
              <a:pPr/>
              <a:t>18</a:t>
            </a:fld>
            <a:endParaRPr kumimoji="1" lang="ja-JP"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kumimoji="1" lang="en-US" altLang="ja-JP" sz="3200" b="1" dirty="0" smtClean="0"/>
              <a:t>Lesson 6 (continued)</a:t>
            </a:r>
            <a:endParaRPr kumimoji="1" lang="ja-JP" altLang="en-US" sz="3200" b="1"/>
          </a:p>
        </p:txBody>
      </p:sp>
      <p:sp>
        <p:nvSpPr>
          <p:cNvPr id="3" name="Content Placeholder 2"/>
          <p:cNvSpPr>
            <a:spLocks noGrp="1"/>
          </p:cNvSpPr>
          <p:nvPr>
            <p:ph idx="1"/>
          </p:nvPr>
        </p:nvSpPr>
        <p:spPr>
          <a:xfrm>
            <a:off x="457200" y="1196752"/>
            <a:ext cx="8229600" cy="5400600"/>
          </a:xfrm>
        </p:spPr>
        <p:txBody>
          <a:bodyPr>
            <a:normAutofit fontScale="92500" lnSpcReduction="10000"/>
          </a:bodyPr>
          <a:lstStyle/>
          <a:p>
            <a:r>
              <a:rPr kumimoji="1" lang="en-US" altLang="ja-JP" sz="2800" b="1" dirty="0" smtClean="0"/>
              <a:t>Japan’s policies recognize need for a sharing of the burden</a:t>
            </a:r>
          </a:p>
          <a:p>
            <a:pPr lvl="1"/>
            <a:r>
              <a:rPr lang="en-US" altLang="ja-JP" sz="2400" dirty="0" smtClean="0"/>
              <a:t>Ceilings set for maximum pension contribution rate</a:t>
            </a:r>
          </a:p>
          <a:p>
            <a:pPr lvl="1"/>
            <a:r>
              <a:rPr lang="en-US" altLang="ja-JP" sz="2400" dirty="0" smtClean="0"/>
              <a:t>“Macro slide” policy was intended to shift some burden to elderly</a:t>
            </a:r>
            <a:endParaRPr lang="ja-JP" altLang="en-US" sz="2400" smtClean="0"/>
          </a:p>
          <a:p>
            <a:pPr lvl="1"/>
            <a:r>
              <a:rPr lang="en-US" altLang="ja-JP" sz="2400" dirty="0" smtClean="0"/>
              <a:t>Renewed emphasis on consumption tax recognizes need for a sharing of the burden by elderly</a:t>
            </a:r>
          </a:p>
          <a:p>
            <a:pPr lvl="1"/>
            <a:r>
              <a:rPr lang="en-US" altLang="ja-JP" sz="2400" dirty="0" smtClean="0"/>
              <a:t>Increased medical co-pays for elderly 65-74, increased tax financing of health services for elderly, and transition to 75+ (from 70+ for health services to elderly scheme)</a:t>
            </a:r>
          </a:p>
          <a:p>
            <a:pPr lvl="1"/>
            <a:r>
              <a:rPr lang="en-US" altLang="ja-JP" sz="2400" dirty="0" smtClean="0"/>
              <a:t>Evaluation of LT care needs and shift to LT care insurance does limit burden on health insurance premiums</a:t>
            </a:r>
          </a:p>
          <a:p>
            <a:pPr lvl="1"/>
            <a:r>
              <a:rPr lang="en-US" altLang="ja-JP" sz="2400" dirty="0" smtClean="0"/>
              <a:t>Charging for bed and board for much long-term care</a:t>
            </a:r>
          </a:p>
          <a:p>
            <a:pPr lvl="1"/>
            <a:r>
              <a:rPr lang="en-US" altLang="ja-JP" sz="2400" dirty="0" smtClean="0"/>
              <a:t>Elderly do pay nontrivial medical and long-term care insurance premia</a:t>
            </a:r>
          </a:p>
        </p:txBody>
      </p:sp>
      <p:sp>
        <p:nvSpPr>
          <p:cNvPr id="4" name="Slide Number Placeholder 3"/>
          <p:cNvSpPr>
            <a:spLocks noGrp="1"/>
          </p:cNvSpPr>
          <p:nvPr>
            <p:ph type="sldNum" sz="quarter" idx="12"/>
          </p:nvPr>
        </p:nvSpPr>
        <p:spPr/>
        <p:txBody>
          <a:bodyPr/>
          <a:lstStyle/>
          <a:p>
            <a:fld id="{C60EC4F3-04E5-42A9-89BD-BC2B658FE58B}" type="slidenum">
              <a:rPr kumimoji="1" lang="ja-JP" altLang="en-US" smtClean="0"/>
              <a:pPr/>
              <a:t>19</a:t>
            </a:fld>
            <a:endParaRPr kumimoji="1" lang="ja-JP"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60EC4F3-04E5-42A9-89BD-BC2B658FE58B}" type="slidenum">
              <a:rPr kumimoji="1" lang="ja-JP" altLang="en-US" smtClean="0"/>
              <a:pPr/>
              <a:t>2</a:t>
            </a:fld>
            <a:endParaRPr kumimoji="1" lang="ja-JP" altLang="en-US"/>
          </a:p>
        </p:txBody>
      </p:sp>
      <p:pic>
        <p:nvPicPr>
          <p:cNvPr id="3" name="Picture 2" descr="IMG_2283.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kumimoji="1" lang="en-US" altLang="ja-JP" sz="3200" b="1" dirty="0" smtClean="0"/>
              <a:t>Lesson 6 (continued): But, Japan…. </a:t>
            </a:r>
            <a:endParaRPr kumimoji="1" lang="ja-JP" altLang="en-US" sz="3200" b="1"/>
          </a:p>
        </p:txBody>
      </p:sp>
      <p:sp>
        <p:nvSpPr>
          <p:cNvPr id="3" name="Content Placeholder 2"/>
          <p:cNvSpPr>
            <a:spLocks noGrp="1"/>
          </p:cNvSpPr>
          <p:nvPr>
            <p:ph idx="1"/>
          </p:nvPr>
        </p:nvSpPr>
        <p:spPr>
          <a:xfrm>
            <a:off x="323528" y="980728"/>
            <a:ext cx="8496944" cy="5616624"/>
          </a:xfrm>
        </p:spPr>
        <p:txBody>
          <a:bodyPr>
            <a:normAutofit fontScale="77500" lnSpcReduction="20000"/>
          </a:bodyPr>
          <a:lstStyle/>
          <a:p>
            <a:r>
              <a:rPr lang="en-US" altLang="ja-JP" sz="2800" dirty="0" smtClean="0"/>
              <a:t>Still relies on PAYG approach for much of pension outlays </a:t>
            </a:r>
            <a:r>
              <a:rPr lang="en-US" altLang="ja-JP" sz="2800" dirty="0" smtClean="0">
                <a:latin typeface="ＭＳ 明朝"/>
                <a:ea typeface="ＭＳ 明朝"/>
              </a:rPr>
              <a:t>➡</a:t>
            </a:r>
            <a:r>
              <a:rPr lang="en-US" altLang="ja-JP" sz="2800" dirty="0" smtClean="0"/>
              <a:t> analyses suggest inequity in generational accounts, particularly for younger and future generations</a:t>
            </a:r>
          </a:p>
          <a:p>
            <a:r>
              <a:rPr lang="en-US" altLang="ja-JP" sz="2800" dirty="0" smtClean="0"/>
              <a:t>Not yet implemented the macro slide because of deflation </a:t>
            </a:r>
            <a:r>
              <a:rPr lang="en-US" altLang="ja-JP" sz="2800" dirty="0" smtClean="0">
                <a:latin typeface="ＭＳ 明朝"/>
                <a:ea typeface="ＭＳ 明朝"/>
              </a:rPr>
              <a:t>➡ </a:t>
            </a:r>
            <a:r>
              <a:rPr lang="en-US" altLang="ja-JP" sz="2800" dirty="0" smtClean="0"/>
              <a:t>increased real pension benefits for current elderly</a:t>
            </a:r>
          </a:p>
          <a:p>
            <a:r>
              <a:rPr lang="en-US" altLang="ja-JP" sz="2800" dirty="0" smtClean="0"/>
              <a:t>Large fiscal deficits imply substantial shifting of public debt burden to future generations</a:t>
            </a:r>
          </a:p>
          <a:p>
            <a:r>
              <a:rPr lang="en-US" altLang="ja-JP" sz="2800" dirty="0" smtClean="0"/>
              <a:t>Baby boomers will not be affected by any deferral of the pension eligibility age</a:t>
            </a:r>
          </a:p>
          <a:p>
            <a:r>
              <a:rPr kumimoji="1" lang="en-US" altLang="ja-JP" sz="2800" dirty="0" smtClean="0"/>
              <a:t>Heavy cross-subsidization </a:t>
            </a:r>
            <a:r>
              <a:rPr lang="en-US" altLang="ja-JP" sz="2800" dirty="0" smtClean="0"/>
              <a:t>by </a:t>
            </a:r>
            <a:r>
              <a:rPr kumimoji="1" lang="en-US" altLang="ja-JP" sz="2800" dirty="0" smtClean="0"/>
              <a:t>working age groups to finance elderly medical insurance benefits (note increas</a:t>
            </a:r>
            <a:r>
              <a:rPr lang="en-US" altLang="ja-JP" sz="2800" dirty="0" smtClean="0"/>
              <a:t>e in wage </a:t>
            </a:r>
            <a:r>
              <a:rPr lang="en-US" altLang="ja-JP" sz="2800" dirty="0" err="1" smtClean="0"/>
              <a:t>bse</a:t>
            </a:r>
            <a:r>
              <a:rPr lang="en-US" altLang="ja-JP" sz="2800" dirty="0" smtClean="0"/>
              <a:t> for health premiums with inclusion of biannual bonus)</a:t>
            </a:r>
            <a:endParaRPr kumimoji="1" lang="en-US" altLang="ja-JP" sz="2800" dirty="0" smtClean="0"/>
          </a:p>
          <a:p>
            <a:r>
              <a:rPr lang="en-US" altLang="ja-JP" sz="2800" dirty="0" smtClean="0"/>
              <a:t>Elderly pension benefits largely tax exempt (an EEE system)</a:t>
            </a:r>
          </a:p>
          <a:p>
            <a:r>
              <a:rPr kumimoji="1" lang="en-US" altLang="ja-JP" sz="2800" dirty="0" smtClean="0"/>
              <a:t>General taxpayer (viz., still mostly nonelderly) finances much of the basic pension, long-term care, and medical care for 75+</a:t>
            </a:r>
          </a:p>
          <a:p>
            <a:r>
              <a:rPr lang="en-US" altLang="ja-JP" sz="2800" dirty="0" smtClean="0"/>
              <a:t>Intergenerational transfers highly nontransparent: confusion exists as to appropriate application of insurance vs. welfare (tax funding) principles</a:t>
            </a:r>
            <a:endParaRPr lang="en-US" altLang="ja-JP" sz="2000" dirty="0" smtClean="0"/>
          </a:p>
          <a:p>
            <a:endParaRPr kumimoji="1" lang="ja-JP" altLang="en-US" sz="2800"/>
          </a:p>
        </p:txBody>
      </p:sp>
      <p:sp>
        <p:nvSpPr>
          <p:cNvPr id="4" name="Slide Number Placeholder 3"/>
          <p:cNvSpPr>
            <a:spLocks noGrp="1"/>
          </p:cNvSpPr>
          <p:nvPr>
            <p:ph type="sldNum" sz="quarter" idx="12"/>
          </p:nvPr>
        </p:nvSpPr>
        <p:spPr/>
        <p:txBody>
          <a:bodyPr/>
          <a:lstStyle/>
          <a:p>
            <a:fld id="{C60EC4F3-04E5-42A9-89BD-BC2B658FE58B}" type="slidenum">
              <a:rPr kumimoji="1" lang="ja-JP" altLang="en-US" smtClean="0"/>
              <a:pPr/>
              <a:t>20</a:t>
            </a:fld>
            <a:endParaRPr kumimoji="1" lang="ja-JP"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856984" cy="1296144"/>
          </a:xfrm>
        </p:spPr>
        <p:txBody>
          <a:bodyPr>
            <a:normAutofit fontScale="90000"/>
          </a:bodyPr>
          <a:lstStyle/>
          <a:p>
            <a:r>
              <a:rPr kumimoji="1" lang="en-US" altLang="ja-JP" sz="3200" b="1" dirty="0" smtClean="0"/>
              <a:t>Lesson 7: Japan: Offers poor lessons on overcoming political economy challenge: elderly and vested interests still rule!</a:t>
            </a:r>
            <a:endParaRPr kumimoji="1" lang="ja-JP" altLang="en-US" sz="3200" b="1"/>
          </a:p>
        </p:txBody>
      </p:sp>
      <p:sp>
        <p:nvSpPr>
          <p:cNvPr id="3" name="Content Placeholder 2"/>
          <p:cNvSpPr>
            <a:spLocks noGrp="1"/>
          </p:cNvSpPr>
          <p:nvPr>
            <p:ph idx="1"/>
          </p:nvPr>
        </p:nvSpPr>
        <p:spPr>
          <a:xfrm>
            <a:off x="457200" y="1340768"/>
            <a:ext cx="8363272" cy="5760640"/>
          </a:xfrm>
        </p:spPr>
        <p:txBody>
          <a:bodyPr>
            <a:normAutofit/>
          </a:bodyPr>
          <a:lstStyle/>
          <a:p>
            <a:r>
              <a:rPr kumimoji="1" lang="en-US" altLang="ja-JP" sz="2400" b="1" dirty="0" smtClean="0"/>
              <a:t>Present electoral system biased towards the elderly and key constituencies</a:t>
            </a:r>
            <a:r>
              <a:rPr kumimoji="1" lang="en-US" altLang="ja-JP" sz="2400" dirty="0" smtClean="0"/>
              <a:t>: block reforms that could foster productivity </a:t>
            </a:r>
            <a:r>
              <a:rPr lang="en-US" altLang="ja-JP" sz="2400" dirty="0" smtClean="0"/>
              <a:t>increases (agriculture, medical care, services) </a:t>
            </a:r>
            <a:endParaRPr kumimoji="1" lang="en-US" altLang="ja-JP" sz="2400" dirty="0" smtClean="0"/>
          </a:p>
          <a:p>
            <a:r>
              <a:rPr lang="en-US" altLang="ja-JP" sz="2400" dirty="0" smtClean="0"/>
              <a:t>Japan experience raises </a:t>
            </a:r>
            <a:r>
              <a:rPr lang="en-US" altLang="ja-JP" sz="2400" b="1" dirty="0" smtClean="0"/>
              <a:t>several obvious questions</a:t>
            </a:r>
            <a:r>
              <a:rPr lang="en-US" altLang="ja-JP" sz="2400" dirty="0" smtClean="0"/>
              <a:t>:</a:t>
            </a:r>
          </a:p>
          <a:p>
            <a:pPr lvl="1"/>
            <a:r>
              <a:rPr lang="en-US" altLang="ja-JP" sz="2400" dirty="0" smtClean="0"/>
              <a:t>How much of these political obstacles are a function of demographics (an aging population)? As opposed to power of many vested interests against reform?</a:t>
            </a:r>
          </a:p>
          <a:p>
            <a:pPr lvl="1"/>
            <a:r>
              <a:rPr lang="en-US" altLang="ja-JP" sz="2400" dirty="0" smtClean="0"/>
              <a:t>Does Japan’s experience suggest to do policy reforms </a:t>
            </a:r>
            <a:r>
              <a:rPr lang="en-US" altLang="ja-JP" sz="2400" i="1" dirty="0" smtClean="0"/>
              <a:t>before </a:t>
            </a:r>
            <a:r>
              <a:rPr lang="en-US" altLang="ja-JP" sz="2400" dirty="0" smtClean="0"/>
              <a:t>the aged become a large voting bloc?</a:t>
            </a:r>
          </a:p>
          <a:p>
            <a:pPr lvl="2"/>
            <a:r>
              <a:rPr lang="en-US" altLang="ja-JP" sz="2000" dirty="0" smtClean="0"/>
              <a:t>In effect, one needs to exploit a “political economy window!”</a:t>
            </a:r>
          </a:p>
          <a:p>
            <a:pPr lvl="1"/>
            <a:r>
              <a:rPr lang="en-US" altLang="ja-JP" sz="2400" dirty="0" smtClean="0"/>
              <a:t>Does an aging society lose the dynamism to implement significant reforms? Can it respond vigorously to a crisis?</a:t>
            </a:r>
          </a:p>
          <a:p>
            <a:pPr lvl="1"/>
            <a:r>
              <a:rPr lang="en-US" altLang="ja-JP" sz="2400" dirty="0" smtClean="0"/>
              <a:t>Will Japan prove another example of: “it takes a crisis….”?</a:t>
            </a:r>
          </a:p>
          <a:p>
            <a:pPr lvl="1"/>
            <a:endParaRPr kumimoji="1" lang="ja-JP" altLang="en-US" sz="2400"/>
          </a:p>
        </p:txBody>
      </p:sp>
      <p:sp>
        <p:nvSpPr>
          <p:cNvPr id="4" name="Slide Number Placeholder 3"/>
          <p:cNvSpPr>
            <a:spLocks noGrp="1"/>
          </p:cNvSpPr>
          <p:nvPr>
            <p:ph type="sldNum" sz="quarter" idx="12"/>
          </p:nvPr>
        </p:nvSpPr>
        <p:spPr/>
        <p:txBody>
          <a:bodyPr/>
          <a:lstStyle/>
          <a:p>
            <a:fld id="{C60EC4F3-04E5-42A9-89BD-BC2B658FE58B}" type="slidenum">
              <a:rPr kumimoji="1" lang="ja-JP" altLang="en-US" smtClean="0"/>
              <a:pPr/>
              <a:t>21</a:t>
            </a:fld>
            <a:endParaRPr kumimoji="1" lang="ja-JP"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778098"/>
          </a:xfrm>
        </p:spPr>
        <p:txBody>
          <a:bodyPr>
            <a:normAutofit fontScale="90000"/>
          </a:bodyPr>
          <a:lstStyle/>
          <a:p>
            <a:r>
              <a:rPr kumimoji="1" lang="en-US" altLang="ja-JP" sz="3200" b="1" dirty="0" smtClean="0"/>
              <a:t>Lesson 8: Negative </a:t>
            </a:r>
            <a:r>
              <a:rPr lang="en-US" altLang="ja-JP" sz="3200" b="1" dirty="0" smtClean="0"/>
              <a:t>Lesson: Japan has not taken </a:t>
            </a:r>
            <a:r>
              <a:rPr kumimoji="1" lang="en-US" altLang="ja-JP" sz="3200" b="1" dirty="0" smtClean="0"/>
              <a:t>advantage of periods of demographically-facilitated growth to implement difficult or radical reforms!</a:t>
            </a:r>
            <a:endParaRPr kumimoji="1" lang="ja-JP" altLang="en-US" sz="3200" b="1"/>
          </a:p>
        </p:txBody>
      </p:sp>
      <p:sp>
        <p:nvSpPr>
          <p:cNvPr id="3" name="Content Placeholder 2"/>
          <p:cNvSpPr>
            <a:spLocks noGrp="1"/>
          </p:cNvSpPr>
          <p:nvPr>
            <p:ph idx="1"/>
          </p:nvPr>
        </p:nvSpPr>
        <p:spPr>
          <a:xfrm>
            <a:off x="457200" y="1412776"/>
            <a:ext cx="8229600" cy="5184576"/>
          </a:xfrm>
        </p:spPr>
        <p:txBody>
          <a:bodyPr>
            <a:normAutofit/>
          </a:bodyPr>
          <a:lstStyle/>
          <a:p>
            <a:r>
              <a:rPr lang="en-US" altLang="ja-JP" sz="2800" dirty="0" smtClean="0"/>
              <a:t>Could argue that Japan did </a:t>
            </a:r>
            <a:r>
              <a:rPr lang="en-US" altLang="ja-JP" sz="2800" i="1" dirty="0" smtClean="0"/>
              <a:t>not</a:t>
            </a:r>
            <a:r>
              <a:rPr lang="en-US" altLang="ja-JP" sz="2800" dirty="0" smtClean="0"/>
              <a:t> use supportive demographic conditions of the last 20 years to realize further growth</a:t>
            </a:r>
          </a:p>
          <a:p>
            <a:pPr lvl="1"/>
            <a:r>
              <a:rPr lang="en-US" altLang="ja-JP" sz="2400" dirty="0" smtClean="0"/>
              <a:t>Was still in positive phase of demographic transition (high labor force) but real growth stagnated during this period.</a:t>
            </a:r>
          </a:p>
          <a:p>
            <a:r>
              <a:rPr kumimoji="1" lang="en-US" altLang="ja-JP" sz="2800" dirty="0" smtClean="0"/>
              <a:t>Post-1990, Japan suggests </a:t>
            </a:r>
            <a:r>
              <a:rPr lang="en-US" altLang="ja-JP" sz="2800" dirty="0" smtClean="0"/>
              <a:t>difficulties of implementing policy reforms when economy is weak</a:t>
            </a:r>
            <a:endParaRPr kumimoji="1" lang="ja-JP" altLang="en-US" sz="2800"/>
          </a:p>
        </p:txBody>
      </p:sp>
      <p:sp>
        <p:nvSpPr>
          <p:cNvPr id="4" name="Slide Number Placeholder 3"/>
          <p:cNvSpPr>
            <a:spLocks noGrp="1"/>
          </p:cNvSpPr>
          <p:nvPr>
            <p:ph type="sldNum" sz="quarter" idx="12"/>
          </p:nvPr>
        </p:nvSpPr>
        <p:spPr/>
        <p:txBody>
          <a:bodyPr/>
          <a:lstStyle/>
          <a:p>
            <a:fld id="{C60EC4F3-04E5-42A9-89BD-BC2B658FE58B}" type="slidenum">
              <a:rPr kumimoji="1" lang="ja-JP" altLang="en-US" smtClean="0"/>
              <a:pPr/>
              <a:t>22</a:t>
            </a:fld>
            <a:endParaRPr kumimoji="1" lang="ja-JP"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640960" cy="1143000"/>
          </a:xfrm>
        </p:spPr>
        <p:txBody>
          <a:bodyPr>
            <a:noAutofit/>
          </a:bodyPr>
          <a:lstStyle/>
          <a:p>
            <a:r>
              <a:rPr kumimoji="1" lang="en-US" altLang="ja-JP" sz="3200" b="1" dirty="0" smtClean="0"/>
              <a:t>Lesson 9: Recognize that policy windows for reforms for growth can close</a:t>
            </a:r>
            <a:endParaRPr kumimoji="1" lang="ja-JP" altLang="en-US" sz="3200" b="1"/>
          </a:p>
        </p:txBody>
      </p:sp>
      <p:sp>
        <p:nvSpPr>
          <p:cNvPr id="3" name="Content Placeholder 2"/>
          <p:cNvSpPr>
            <a:spLocks noGrp="1"/>
          </p:cNvSpPr>
          <p:nvPr>
            <p:ph idx="1"/>
          </p:nvPr>
        </p:nvSpPr>
        <p:spPr/>
        <p:txBody>
          <a:bodyPr>
            <a:normAutofit fontScale="70000" lnSpcReduction="20000"/>
          </a:bodyPr>
          <a:lstStyle/>
          <a:p>
            <a:r>
              <a:rPr lang="en-US" altLang="ja-JP" dirty="0" smtClean="0"/>
              <a:t>The next 10-15 years are a window for important policy gains</a:t>
            </a:r>
          </a:p>
          <a:p>
            <a:pPr lvl="1"/>
            <a:r>
              <a:rPr kumimoji="1" lang="en-US" altLang="ja-JP" dirty="0" smtClean="0"/>
              <a:t>Deal with public debt while baby boomers are still among the “young old”</a:t>
            </a:r>
          </a:p>
          <a:p>
            <a:pPr lvl="1"/>
            <a:r>
              <a:rPr lang="en-US" altLang="ja-JP" dirty="0" smtClean="0"/>
              <a:t>E</a:t>
            </a:r>
            <a:r>
              <a:rPr kumimoji="1" lang="en-US" altLang="ja-JP" dirty="0" smtClean="0"/>
              <a:t>xploit their potential for labor force participation</a:t>
            </a:r>
          </a:p>
          <a:p>
            <a:pPr lvl="1"/>
            <a:r>
              <a:rPr lang="en-US" altLang="ja-JP" dirty="0" smtClean="0"/>
              <a:t>Limit the deferral of debt burden to unborn generations</a:t>
            </a:r>
          </a:p>
          <a:p>
            <a:r>
              <a:rPr kumimoji="1" lang="en-US" altLang="ja-JP" dirty="0" smtClean="0"/>
              <a:t>Ther</a:t>
            </a:r>
            <a:r>
              <a:rPr lang="en-US" altLang="ja-JP" dirty="0" smtClean="0"/>
              <a:t>e is no shortage of excellent thoughtful proposals by Japanese businesses, scholars, and policy markers as to what is needed to revitalize the economy:</a:t>
            </a:r>
          </a:p>
          <a:p>
            <a:pPr lvl="1"/>
            <a:r>
              <a:rPr kumimoji="1" lang="en-US" altLang="ja-JP" dirty="0" smtClean="0"/>
              <a:t>ESRI: </a:t>
            </a:r>
            <a:r>
              <a:rPr kumimoji="1" lang="en-US" altLang="ja-JP" i="1" dirty="0" smtClean="0"/>
              <a:t>Japan’s 21</a:t>
            </a:r>
            <a:r>
              <a:rPr kumimoji="1" lang="en-US" altLang="ja-JP" i="1" baseline="30000" dirty="0" smtClean="0"/>
              <a:t>st</a:t>
            </a:r>
            <a:r>
              <a:rPr kumimoji="1" lang="en-US" altLang="ja-JP" i="1" dirty="0" smtClean="0"/>
              <a:t> Century Vision</a:t>
            </a:r>
          </a:p>
          <a:p>
            <a:pPr lvl="1"/>
            <a:r>
              <a:rPr kumimoji="1" lang="en-US" altLang="ja-JP" dirty="0" smtClean="0"/>
              <a:t>Keizai Doyukai: </a:t>
            </a:r>
            <a:r>
              <a:rPr kumimoji="1" lang="en-US" altLang="ja-JP" i="1" dirty="0" smtClean="0"/>
              <a:t>Vision of 2020</a:t>
            </a:r>
          </a:p>
          <a:p>
            <a:pPr lvl="1"/>
            <a:r>
              <a:rPr lang="en-US" altLang="ja-JP" dirty="0" smtClean="0"/>
              <a:t>Keidanren </a:t>
            </a:r>
            <a:r>
              <a:rPr lang="en-US" altLang="ja-JP" i="1" dirty="0" smtClean="0"/>
              <a:t>Growth Strategy 2011</a:t>
            </a:r>
          </a:p>
          <a:p>
            <a:pPr lvl="1"/>
            <a:r>
              <a:rPr kumimoji="1" lang="en-US" altLang="ja-JP" i="1" dirty="0" smtClean="0"/>
              <a:t>Innovation 2025</a:t>
            </a:r>
          </a:p>
          <a:p>
            <a:pPr lvl="1"/>
            <a:r>
              <a:rPr lang="en-US" altLang="ja-JP" dirty="0" smtClean="0"/>
              <a:t>McKinsey: </a:t>
            </a:r>
            <a:r>
              <a:rPr lang="en-US" altLang="ja-JP" i="1" dirty="0" smtClean="0"/>
              <a:t>Reimagining Japan: the Quest for a Future that Works</a:t>
            </a:r>
            <a:endParaRPr kumimoji="1" lang="ja-JP" altLang="en-US" i="1"/>
          </a:p>
        </p:txBody>
      </p:sp>
      <p:sp>
        <p:nvSpPr>
          <p:cNvPr id="4" name="Slide Number Placeholder 3"/>
          <p:cNvSpPr>
            <a:spLocks noGrp="1"/>
          </p:cNvSpPr>
          <p:nvPr>
            <p:ph type="sldNum" sz="quarter" idx="12"/>
          </p:nvPr>
        </p:nvSpPr>
        <p:spPr/>
        <p:txBody>
          <a:bodyPr/>
          <a:lstStyle/>
          <a:p>
            <a:fld id="{C60EC4F3-04E5-42A9-89BD-BC2B658FE58B}" type="slidenum">
              <a:rPr kumimoji="1" lang="ja-JP" altLang="en-US" smtClean="0"/>
              <a:pPr/>
              <a:t>23</a:t>
            </a:fld>
            <a:endParaRPr kumimoji="1" lang="ja-JP"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30626"/>
          </a:xfrm>
        </p:spPr>
        <p:txBody>
          <a:bodyPr>
            <a:normAutofit fontScale="90000"/>
          </a:bodyPr>
          <a:lstStyle/>
          <a:p>
            <a:r>
              <a:rPr lang="en-US" altLang="ja-JP" b="1" dirty="0" smtClean="0"/>
              <a:t>Part 3: </a:t>
            </a:r>
            <a:br>
              <a:rPr lang="en-US" altLang="ja-JP" b="1" dirty="0" smtClean="0"/>
            </a:br>
            <a:r>
              <a:rPr lang="en-US" altLang="ja-JP" dirty="0" smtClean="0"/>
              <a:t>T</a:t>
            </a:r>
            <a:r>
              <a:rPr lang="en-US" altLang="ja-JP" b="1" dirty="0" smtClean="0"/>
              <a:t>he strengths and weaknesses of Japan’s social insurance system in the face of an imminently aged society</a:t>
            </a:r>
            <a:br>
              <a:rPr lang="en-US" altLang="ja-JP" b="1" dirty="0" smtClean="0"/>
            </a:br>
            <a:r>
              <a:rPr lang="en-US" altLang="ja-JP" dirty="0" smtClean="0"/>
              <a:t>a. “universal” social insurance, but…</a:t>
            </a:r>
            <a:br>
              <a:rPr lang="en-US" altLang="ja-JP" dirty="0" smtClean="0"/>
            </a:br>
            <a:r>
              <a:rPr lang="en-US" altLang="ja-JP" dirty="0" smtClean="0"/>
              <a:t>b. Pensions</a:t>
            </a:r>
            <a:br>
              <a:rPr lang="en-US" altLang="ja-JP" dirty="0" smtClean="0"/>
            </a:br>
            <a:r>
              <a:rPr lang="en-US" altLang="ja-JP" dirty="0" smtClean="0"/>
              <a:t>     c. Medical care</a:t>
            </a:r>
            <a:br>
              <a:rPr lang="en-US" altLang="ja-JP" dirty="0" smtClean="0"/>
            </a:br>
            <a:r>
              <a:rPr lang="en-US" altLang="ja-JP" dirty="0" smtClean="0"/>
              <a:t>	   d. Long-term care</a:t>
            </a:r>
            <a:br>
              <a:rPr lang="en-US" altLang="ja-JP" dirty="0" smtClean="0"/>
            </a:br>
            <a:endParaRPr kumimoji="1" lang="ja-JP" altLang="en-US"/>
          </a:p>
        </p:txBody>
      </p:sp>
      <p:sp>
        <p:nvSpPr>
          <p:cNvPr id="3" name="Slide Number Placeholder 2"/>
          <p:cNvSpPr>
            <a:spLocks noGrp="1"/>
          </p:cNvSpPr>
          <p:nvPr>
            <p:ph type="sldNum" sz="quarter" idx="12"/>
          </p:nvPr>
        </p:nvSpPr>
        <p:spPr/>
        <p:txBody>
          <a:bodyPr/>
          <a:lstStyle/>
          <a:p>
            <a:fld id="{C60EC4F3-04E5-42A9-89BD-BC2B658FE58B}" type="slidenum">
              <a:rPr kumimoji="1" lang="ja-JP" altLang="en-US" smtClean="0"/>
              <a:pPr/>
              <a:t>24</a:t>
            </a:fld>
            <a:endParaRPr kumimoji="1" lang="ja-JP"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712968" cy="778098"/>
          </a:xfrm>
        </p:spPr>
        <p:txBody>
          <a:bodyPr>
            <a:noAutofit/>
          </a:bodyPr>
          <a:lstStyle/>
          <a:p>
            <a:r>
              <a:rPr kumimoji="1" lang="en-US" altLang="ja-JP" sz="2800" b="1" dirty="0" smtClean="0"/>
              <a:t>Lesson 10: In Japan, “universal social insurance policies” mask </a:t>
            </a:r>
            <a:r>
              <a:rPr kumimoji="1" lang="en-US" altLang="ja-JP" sz="2800" b="1" i="1" dirty="0" smtClean="0"/>
              <a:t>disparities in burdens borne by </a:t>
            </a:r>
            <a:r>
              <a:rPr kumimoji="1" lang="en-US" altLang="ja-JP" sz="2800" b="1" dirty="0" smtClean="0"/>
              <a:t>different groups</a:t>
            </a:r>
            <a:endParaRPr kumimoji="1" lang="ja-JP" altLang="en-US" sz="2800" b="1"/>
          </a:p>
        </p:txBody>
      </p:sp>
      <p:sp>
        <p:nvSpPr>
          <p:cNvPr id="3" name="Content Placeholder 2"/>
          <p:cNvSpPr>
            <a:spLocks noGrp="1"/>
          </p:cNvSpPr>
          <p:nvPr>
            <p:ph idx="1"/>
          </p:nvPr>
        </p:nvSpPr>
        <p:spPr>
          <a:xfrm>
            <a:off x="457200" y="1052736"/>
            <a:ext cx="8229600" cy="5616624"/>
          </a:xfrm>
        </p:spPr>
        <p:txBody>
          <a:bodyPr>
            <a:noAutofit/>
          </a:bodyPr>
          <a:lstStyle/>
          <a:p>
            <a:r>
              <a:rPr lang="en-US" altLang="ja-JP" sz="2000" b="1" dirty="0" smtClean="0"/>
              <a:t>Differences in premiums may apply</a:t>
            </a:r>
          </a:p>
          <a:p>
            <a:pPr lvl="1"/>
            <a:r>
              <a:rPr kumimoji="1" lang="en-US" altLang="ja-JP" sz="2000" dirty="0" smtClean="0"/>
              <a:t>Across workers of different firms (e.g., health premia)</a:t>
            </a:r>
          </a:p>
          <a:p>
            <a:pPr lvl="1"/>
            <a:r>
              <a:rPr lang="en-US" altLang="ja-JP" sz="2000" dirty="0" smtClean="0"/>
              <a:t>Across municipalities, in premiums paid by workers and elderly for medical &amp; long-term care insurance</a:t>
            </a:r>
          </a:p>
          <a:p>
            <a:pPr lvl="1"/>
            <a:r>
              <a:rPr kumimoji="1" lang="en-US" altLang="ja-JP" sz="2000" dirty="0" smtClean="0"/>
              <a:t>Employed women vs. housewives</a:t>
            </a:r>
          </a:p>
          <a:p>
            <a:pPr lvl="1"/>
            <a:r>
              <a:rPr lang="en-US" altLang="ja-JP" sz="2000" dirty="0" smtClean="0"/>
              <a:t>Significant noncompliance among temporary workers and unemployed</a:t>
            </a:r>
            <a:endParaRPr kumimoji="1" lang="en-US" altLang="ja-JP" sz="2000" dirty="0" smtClean="0"/>
          </a:p>
          <a:p>
            <a:r>
              <a:rPr lang="en-US" altLang="ja-JP" sz="2000" b="1" dirty="0" smtClean="0"/>
              <a:t>Differences in benefits derived</a:t>
            </a:r>
          </a:p>
          <a:p>
            <a:pPr lvl="1"/>
            <a:r>
              <a:rPr kumimoji="1" lang="en-US" altLang="ja-JP" sz="2000" dirty="0" smtClean="0"/>
              <a:t>Across different municipalities</a:t>
            </a:r>
          </a:p>
          <a:p>
            <a:pPr lvl="1"/>
            <a:r>
              <a:rPr lang="en-US" altLang="ja-JP" sz="2000" dirty="0" smtClean="0"/>
              <a:t>Across places of employment</a:t>
            </a:r>
          </a:p>
          <a:p>
            <a:pPr lvl="1"/>
            <a:r>
              <a:rPr kumimoji="1" lang="en-US" altLang="ja-JP" sz="2000" dirty="0" smtClean="0"/>
              <a:t>As between spouses working part-time, full time, or as housewives</a:t>
            </a:r>
          </a:p>
          <a:p>
            <a:pPr lvl="1"/>
            <a:r>
              <a:rPr lang="en-US" altLang="ja-JP" sz="2000" dirty="0" smtClean="0"/>
              <a:t>Within programs (e.g. preventive health checkups)</a:t>
            </a:r>
          </a:p>
          <a:p>
            <a:r>
              <a:rPr kumimoji="1" lang="en-US" altLang="ja-JP" sz="2000" b="1" dirty="0" smtClean="0"/>
              <a:t>Elderly poverty rates in Japan are high among OECD countries</a:t>
            </a:r>
          </a:p>
          <a:p>
            <a:pPr lvl="1"/>
            <a:r>
              <a:rPr lang="en-US" altLang="ja-JP" sz="2000" dirty="0" smtClean="0"/>
              <a:t>May further increase when baby boomers retire</a:t>
            </a:r>
          </a:p>
          <a:p>
            <a:pPr lvl="1"/>
            <a:r>
              <a:rPr kumimoji="1" lang="en-US" altLang="ja-JP" sz="2000" dirty="0" smtClean="0"/>
              <a:t>System gives low priority to low-income single elderly women and single parent households with children</a:t>
            </a:r>
            <a:endParaRPr kumimoji="1" lang="ja-JP" altLang="en-US" sz="2000"/>
          </a:p>
        </p:txBody>
      </p:sp>
      <p:sp>
        <p:nvSpPr>
          <p:cNvPr id="4" name="Slide Number Placeholder 3"/>
          <p:cNvSpPr>
            <a:spLocks noGrp="1"/>
          </p:cNvSpPr>
          <p:nvPr>
            <p:ph type="sldNum" sz="quarter" idx="12"/>
          </p:nvPr>
        </p:nvSpPr>
        <p:spPr/>
        <p:txBody>
          <a:bodyPr/>
          <a:lstStyle/>
          <a:p>
            <a:fld id="{C60EC4F3-04E5-42A9-89BD-BC2B658FE58B}" type="slidenum">
              <a:rPr kumimoji="1" lang="ja-JP" altLang="en-US" smtClean="0"/>
              <a:pPr/>
              <a:t>25</a:t>
            </a:fld>
            <a:endParaRPr kumimoji="1" lang="ja-JP"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579296" cy="1080120"/>
          </a:xfrm>
        </p:spPr>
        <p:txBody>
          <a:bodyPr>
            <a:normAutofit fontScale="90000"/>
          </a:bodyPr>
          <a:lstStyle/>
          <a:p>
            <a:r>
              <a:rPr kumimoji="1" lang="en-US" altLang="ja-JP" sz="3100" dirty="0" smtClean="0"/>
              <a:t/>
            </a:r>
            <a:br>
              <a:rPr kumimoji="1" lang="en-US" altLang="ja-JP" sz="3100" dirty="0" smtClean="0"/>
            </a:br>
            <a:r>
              <a:rPr lang="en-US" altLang="ja-JP" sz="3100" dirty="0" smtClean="0"/>
              <a:t/>
            </a:r>
            <a:br>
              <a:rPr lang="en-US" altLang="ja-JP" sz="3100" dirty="0" smtClean="0"/>
            </a:br>
            <a:r>
              <a:rPr lang="en-US" altLang="ja-JP" sz="2700" b="1" dirty="0" smtClean="0"/>
              <a:t>Lesson 11: Pensions:</a:t>
            </a:r>
            <a:r>
              <a:rPr kumimoji="1" lang="en-US" altLang="ja-JP" sz="2700" b="1" dirty="0" smtClean="0"/>
              <a:t> financial and economic problems have been engendered by delaying reform with changed demographics</a:t>
            </a:r>
            <a:br>
              <a:rPr kumimoji="1" lang="en-US" altLang="ja-JP" sz="2700" b="1" dirty="0" smtClean="0"/>
            </a:br>
            <a:endParaRPr kumimoji="1" lang="ja-JP" altLang="en-US" sz="2700" b="1"/>
          </a:p>
        </p:txBody>
      </p:sp>
      <p:sp>
        <p:nvSpPr>
          <p:cNvPr id="3" name="Content Placeholder 2"/>
          <p:cNvSpPr>
            <a:spLocks noGrp="1"/>
          </p:cNvSpPr>
          <p:nvPr>
            <p:ph idx="1"/>
          </p:nvPr>
        </p:nvSpPr>
        <p:spPr>
          <a:xfrm>
            <a:off x="179512" y="1412776"/>
            <a:ext cx="8507288" cy="4713387"/>
          </a:xfrm>
        </p:spPr>
        <p:txBody>
          <a:bodyPr>
            <a:normAutofit fontScale="85000" lnSpcReduction="10000"/>
          </a:bodyPr>
          <a:lstStyle/>
          <a:p>
            <a:r>
              <a:rPr lang="en-US" altLang="ja-JP" sz="2400" b="1" dirty="0" smtClean="0"/>
              <a:t>Reforms delayed or not initiated</a:t>
            </a:r>
          </a:p>
          <a:p>
            <a:pPr lvl="1"/>
            <a:r>
              <a:rPr kumimoji="1" lang="en-US" altLang="ja-JP" sz="2400" dirty="0" smtClean="0"/>
              <a:t>Adjusting the age for pension eligibility—happening too slowly and not linked to longevity</a:t>
            </a:r>
          </a:p>
          <a:p>
            <a:pPr lvl="1"/>
            <a:r>
              <a:rPr lang="en-US" altLang="ja-JP" sz="2400" dirty="0" smtClean="0"/>
              <a:t>Implementation of the “macro slide” to take account of the change in underlying demographic parameters (longevity and labor force size)</a:t>
            </a:r>
          </a:p>
          <a:p>
            <a:pPr lvl="1"/>
            <a:r>
              <a:rPr kumimoji="1" lang="en-US" altLang="ja-JP" sz="2400" dirty="0" smtClean="0"/>
              <a:t>Implementation of symmetric indexation mechanism; no downward adjustment of pension benefits with deflation has increased real benefits</a:t>
            </a:r>
          </a:p>
          <a:p>
            <a:pPr lvl="1"/>
            <a:r>
              <a:rPr lang="en-US" altLang="ja-JP" sz="2400" dirty="0" smtClean="0"/>
              <a:t>Reconsidering implicit rate of return on pension contributions across age cohorts</a:t>
            </a:r>
          </a:p>
          <a:p>
            <a:pPr lvl="1"/>
            <a:r>
              <a:rPr kumimoji="1" lang="en-US" altLang="ja-JP" sz="2400" dirty="0" smtClean="0"/>
              <a:t>Reconsidering whether benefits for high income earners should be reduced</a:t>
            </a:r>
          </a:p>
          <a:p>
            <a:pPr lvl="1"/>
            <a:r>
              <a:rPr lang="en-US" altLang="ja-JP" sz="2400" b="1" dirty="0" smtClean="0"/>
              <a:t>Addressing concerns that high social insurance premium on employers </a:t>
            </a:r>
            <a:r>
              <a:rPr lang="en-US" altLang="ja-JP" sz="2400" dirty="0" smtClean="0"/>
              <a:t>may hinder domestic investments, sectoral shifts, and job creation, particularly needed to facilitate adaptation to new global economic environment and a reduced population</a:t>
            </a:r>
            <a:endParaRPr kumimoji="1" lang="en-US" altLang="ja-JP" sz="2400" dirty="0" smtClean="0"/>
          </a:p>
          <a:p>
            <a:pPr lvl="1">
              <a:buNone/>
            </a:pPr>
            <a:endParaRPr kumimoji="1" lang="en-US" altLang="ja-JP" sz="2400" dirty="0" smtClean="0"/>
          </a:p>
          <a:p>
            <a:pPr lvl="1"/>
            <a:endParaRPr kumimoji="1" lang="en-US" altLang="ja-JP" sz="2400" dirty="0" smtClean="0"/>
          </a:p>
          <a:p>
            <a:pPr lvl="1"/>
            <a:endParaRPr kumimoji="1" lang="en-US" altLang="ja-JP" sz="2400" dirty="0" smtClean="0"/>
          </a:p>
          <a:p>
            <a:pPr lvl="1"/>
            <a:endParaRPr kumimoji="1" lang="ja-JP" altLang="en-US"/>
          </a:p>
        </p:txBody>
      </p:sp>
      <p:sp>
        <p:nvSpPr>
          <p:cNvPr id="4" name="Slide Number Placeholder 3"/>
          <p:cNvSpPr>
            <a:spLocks noGrp="1"/>
          </p:cNvSpPr>
          <p:nvPr>
            <p:ph type="sldNum" sz="quarter" idx="12"/>
          </p:nvPr>
        </p:nvSpPr>
        <p:spPr/>
        <p:txBody>
          <a:bodyPr/>
          <a:lstStyle/>
          <a:p>
            <a:fld id="{C60EC4F3-04E5-42A9-89BD-BC2B658FE58B}" type="slidenum">
              <a:rPr kumimoji="1" lang="ja-JP" altLang="en-US" smtClean="0"/>
              <a:pPr/>
              <a:t>26</a:t>
            </a:fld>
            <a:endParaRPr kumimoji="1" lang="ja-JP"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kumimoji="1" lang="en-US" altLang="ja-JP" sz="2800" b="1" dirty="0" smtClean="0"/>
              <a:t>Consequence of delays:</a:t>
            </a:r>
            <a:endParaRPr kumimoji="1" lang="ja-JP" altLang="en-US" sz="2800" b="1"/>
          </a:p>
        </p:txBody>
      </p:sp>
      <p:sp>
        <p:nvSpPr>
          <p:cNvPr id="3" name="Content Placeholder 2"/>
          <p:cNvSpPr>
            <a:spLocks noGrp="1"/>
          </p:cNvSpPr>
          <p:nvPr>
            <p:ph idx="1"/>
          </p:nvPr>
        </p:nvSpPr>
        <p:spPr>
          <a:xfrm>
            <a:off x="457200" y="908720"/>
            <a:ext cx="8435280" cy="5616624"/>
          </a:xfrm>
        </p:spPr>
        <p:txBody>
          <a:bodyPr>
            <a:normAutofit fontScale="92500" lnSpcReduction="10000"/>
          </a:bodyPr>
          <a:lstStyle/>
          <a:p>
            <a:r>
              <a:rPr lang="en-US" altLang="ja-JP" sz="2400" dirty="0" smtClean="0"/>
              <a:t>Prevented improved primary balance and increased public </a:t>
            </a:r>
            <a:r>
              <a:rPr kumimoji="1" lang="en-US" altLang="ja-JP" sz="2400" dirty="0" smtClean="0"/>
              <a:t>debt</a:t>
            </a:r>
          </a:p>
          <a:p>
            <a:r>
              <a:rPr lang="en-US" altLang="ja-JP" sz="2400" dirty="0" smtClean="0"/>
              <a:t>Contributed to resistance of elderly to making any changes</a:t>
            </a:r>
          </a:p>
          <a:p>
            <a:r>
              <a:rPr kumimoji="1" lang="en-US" altLang="ja-JP" sz="2400" dirty="0" smtClean="0"/>
              <a:t>Have impeded adjustment of economic agents to need </a:t>
            </a:r>
            <a:r>
              <a:rPr lang="en-US" altLang="ja-JP" sz="2400" dirty="0" smtClean="0"/>
              <a:t>to work longer and to save more for retirement</a:t>
            </a:r>
            <a:r>
              <a:rPr kumimoji="1" lang="en-US" altLang="ja-JP" sz="2400" dirty="0" smtClean="0"/>
              <a:t>: </a:t>
            </a:r>
          </a:p>
          <a:p>
            <a:pPr lvl="1"/>
            <a:r>
              <a:rPr kumimoji="1" lang="en-US" altLang="ja-JP" sz="2000" dirty="0" smtClean="0"/>
              <a:t>prospects of adjustment easier when expectations of later retirement are revised </a:t>
            </a:r>
            <a:r>
              <a:rPr kumimoji="1" lang="en-US" altLang="ja-JP" sz="2000" i="1" dirty="0" smtClean="0"/>
              <a:t>earlier</a:t>
            </a:r>
            <a:r>
              <a:rPr kumimoji="1" lang="en-US" altLang="ja-JP" sz="2000" dirty="0" smtClean="0"/>
              <a:t> in life</a:t>
            </a:r>
          </a:p>
          <a:p>
            <a:pPr lvl="1"/>
            <a:r>
              <a:rPr lang="en-US" altLang="ja-JP" sz="2000" dirty="0" smtClean="0"/>
              <a:t>Will make it difficult for Japan to exploit the coming 11-14 year window when baby boomers are still healthy enough to work</a:t>
            </a:r>
          </a:p>
          <a:p>
            <a:r>
              <a:rPr kumimoji="1" lang="en-US" altLang="ja-JP" sz="2400" dirty="0" smtClean="0"/>
              <a:t>Have crystallized perceptions of intergenerational inequities, particularly among younger cohorts: revising such perceptions will require stronger reforms </a:t>
            </a:r>
            <a:r>
              <a:rPr lang="en-US" altLang="ja-JP" sz="2400" dirty="0" smtClean="0">
                <a:latin typeface="ＭＳ 明朝"/>
                <a:ea typeface="ＭＳ 明朝"/>
              </a:rPr>
              <a:t>➡ </a:t>
            </a:r>
            <a:r>
              <a:rPr lang="en-US" altLang="ja-JP" sz="2400" dirty="0" smtClean="0"/>
              <a:t>contribute to noncompliance problem</a:t>
            </a:r>
            <a:r>
              <a:rPr lang="en-US" altLang="ja-JP" sz="2400" dirty="0" smtClean="0">
                <a:latin typeface="ＭＳ 明朝"/>
                <a:ea typeface="ＭＳ 明朝"/>
              </a:rPr>
              <a:t> </a:t>
            </a:r>
            <a:endParaRPr kumimoji="1" lang="en-US" altLang="ja-JP" sz="2400" dirty="0" smtClean="0"/>
          </a:p>
          <a:p>
            <a:r>
              <a:rPr kumimoji="1" lang="en-US" altLang="ja-JP" sz="2400" dirty="0" smtClean="0"/>
              <a:t>Have increased the “double burden” challenge that would arise from any possible policy shift to a “defined contribution pension system”</a:t>
            </a:r>
          </a:p>
          <a:p>
            <a:r>
              <a:rPr lang="en-US" altLang="ja-JP" sz="2400" b="1" dirty="0" smtClean="0"/>
              <a:t>Have intensified the focus on the fiscal imbalances created by the pension system </a:t>
            </a:r>
            <a:r>
              <a:rPr lang="en-US" altLang="ja-JP" sz="2400" i="1" dirty="0" smtClean="0"/>
              <a:t>and away from the adequacy of the pension system to address income risks faced both by future as well as current elderly</a:t>
            </a:r>
            <a:endParaRPr kumimoji="1" lang="en-US" altLang="ja-JP" sz="2400" i="1" dirty="0" smtClean="0"/>
          </a:p>
          <a:p>
            <a:endParaRPr kumimoji="1" lang="en-US" altLang="ja-JP" sz="2400" dirty="0" smtClean="0"/>
          </a:p>
          <a:p>
            <a:endParaRPr kumimoji="1" lang="ja-JP" altLang="en-US" sz="2400"/>
          </a:p>
        </p:txBody>
      </p:sp>
      <p:sp>
        <p:nvSpPr>
          <p:cNvPr id="4" name="Slide Number Placeholder 3"/>
          <p:cNvSpPr>
            <a:spLocks noGrp="1"/>
          </p:cNvSpPr>
          <p:nvPr>
            <p:ph type="sldNum" sz="quarter" idx="12"/>
          </p:nvPr>
        </p:nvSpPr>
        <p:spPr/>
        <p:txBody>
          <a:bodyPr/>
          <a:lstStyle/>
          <a:p>
            <a:fld id="{C60EC4F3-04E5-42A9-89BD-BC2B658FE58B}" type="slidenum">
              <a:rPr kumimoji="1" lang="ja-JP" altLang="en-US" smtClean="0"/>
              <a:pPr/>
              <a:t>27</a:t>
            </a:fld>
            <a:endParaRPr kumimoji="1" lang="ja-JP"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12968" cy="634082"/>
          </a:xfrm>
        </p:spPr>
        <p:txBody>
          <a:bodyPr>
            <a:noAutofit/>
          </a:bodyPr>
          <a:lstStyle/>
          <a:p>
            <a:r>
              <a:rPr lang="en-US" altLang="ja-JP" sz="3200" b="1" dirty="0" smtClean="0"/>
              <a:t>For an aging &amp; aged society, reforms related to retirement risks must address </a:t>
            </a:r>
            <a:r>
              <a:rPr lang="en-US" altLang="ja-JP" sz="3200" b="1" u="sng" dirty="0" smtClean="0"/>
              <a:t>4 critical concerns</a:t>
            </a:r>
            <a:endParaRPr kumimoji="1" lang="ja-JP" altLang="en-US" sz="3200" b="1" u="sng"/>
          </a:p>
        </p:txBody>
      </p:sp>
      <p:sp>
        <p:nvSpPr>
          <p:cNvPr id="3" name="Content Placeholder 2"/>
          <p:cNvSpPr>
            <a:spLocks noGrp="1"/>
          </p:cNvSpPr>
          <p:nvPr>
            <p:ph idx="1"/>
          </p:nvPr>
        </p:nvSpPr>
        <p:spPr>
          <a:xfrm>
            <a:off x="457200" y="1412776"/>
            <a:ext cx="8507288" cy="4713387"/>
          </a:xfrm>
        </p:spPr>
        <p:txBody>
          <a:bodyPr>
            <a:normAutofit fontScale="92500" lnSpcReduction="10000"/>
          </a:bodyPr>
          <a:lstStyle/>
          <a:p>
            <a:r>
              <a:rPr lang="en-US" altLang="ja-JP" dirty="0" smtClean="0"/>
              <a:t>Contribute to minimizing income risks (MIR)  associated with uncertain number of unhealthy elderly years</a:t>
            </a:r>
          </a:p>
          <a:p>
            <a:r>
              <a:rPr lang="en-US" altLang="ja-JP" dirty="0" smtClean="0"/>
              <a:t>Foster intergenerational equity and a “fair” society (IE)</a:t>
            </a:r>
          </a:p>
          <a:p>
            <a:r>
              <a:rPr lang="en-US" altLang="ja-JP" dirty="0" smtClean="0"/>
              <a:t>Be compatible with macro and fiscal stability (FS)</a:t>
            </a:r>
          </a:p>
          <a:p>
            <a:r>
              <a:rPr lang="en-US" altLang="ja-JP" dirty="0" smtClean="0"/>
              <a:t>Minimize allocative distortions that limit current </a:t>
            </a:r>
            <a:r>
              <a:rPr lang="en-US" altLang="ja-JP" i="1" dirty="0" smtClean="0"/>
              <a:t>and </a:t>
            </a:r>
            <a:r>
              <a:rPr lang="en-US" altLang="ja-JP" dirty="0" smtClean="0"/>
              <a:t>future employment and growth (SS)</a:t>
            </a:r>
          </a:p>
          <a:p>
            <a:pPr>
              <a:buNone/>
            </a:pPr>
            <a:r>
              <a:rPr kumimoji="1" lang="en-US" altLang="ja-JP" dirty="0" smtClean="0"/>
              <a:t>Some policy instruments can contribute to multiple objectives: “killing 2 birds with one stone”</a:t>
            </a:r>
            <a:endParaRPr kumimoji="1" lang="ja-JP" altLang="en-US"/>
          </a:p>
        </p:txBody>
      </p:sp>
      <p:sp>
        <p:nvSpPr>
          <p:cNvPr id="4" name="Slide Number Placeholder 3"/>
          <p:cNvSpPr>
            <a:spLocks noGrp="1"/>
          </p:cNvSpPr>
          <p:nvPr>
            <p:ph type="sldNum" sz="quarter" idx="12"/>
          </p:nvPr>
        </p:nvSpPr>
        <p:spPr/>
        <p:txBody>
          <a:bodyPr/>
          <a:lstStyle/>
          <a:p>
            <a:fld id="{C60EC4F3-04E5-42A9-89BD-BC2B658FE58B}" type="slidenum">
              <a:rPr kumimoji="1" lang="ja-JP" altLang="en-US" smtClean="0"/>
              <a:pPr/>
              <a:t>28</a:t>
            </a:fld>
            <a:endParaRPr kumimoji="1" lang="ja-JP"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rmAutofit fontScale="90000"/>
          </a:bodyPr>
          <a:lstStyle/>
          <a:p>
            <a:r>
              <a:rPr kumimoji="1" lang="en-US" altLang="ja-JP" sz="3200" b="1" dirty="0" smtClean="0"/>
              <a:t>Japan: Policy reforms to consider</a:t>
            </a:r>
            <a:endParaRPr kumimoji="1" lang="ja-JP" altLang="en-US" sz="3200" b="1"/>
          </a:p>
        </p:txBody>
      </p:sp>
      <p:sp>
        <p:nvSpPr>
          <p:cNvPr id="3" name="Content Placeholder 2"/>
          <p:cNvSpPr>
            <a:spLocks noGrp="1"/>
          </p:cNvSpPr>
          <p:nvPr>
            <p:ph idx="1"/>
          </p:nvPr>
        </p:nvSpPr>
        <p:spPr>
          <a:xfrm>
            <a:off x="457200" y="836712"/>
            <a:ext cx="8229600" cy="5289451"/>
          </a:xfrm>
        </p:spPr>
        <p:txBody>
          <a:bodyPr>
            <a:normAutofit fontScale="62500" lnSpcReduction="20000"/>
          </a:bodyPr>
          <a:lstStyle/>
          <a:p>
            <a:r>
              <a:rPr kumimoji="1" lang="en-US" altLang="ja-JP" b="1" dirty="0" smtClean="0"/>
              <a:t>Immediate adjustment of current pensions downward </a:t>
            </a:r>
            <a:r>
              <a:rPr kumimoji="1" lang="en-US" altLang="ja-JP" dirty="0" smtClean="0"/>
              <a:t>for amount of deflation since 2004; immediately implement macro slide and symmetric indexation mechanism (IE, FS) (Note Sweden’s policies in 2009-2010)</a:t>
            </a:r>
          </a:p>
          <a:p>
            <a:r>
              <a:rPr kumimoji="1" lang="en-US" altLang="ja-JP" dirty="0" smtClean="0"/>
              <a:t>Gradually </a:t>
            </a:r>
            <a:r>
              <a:rPr kumimoji="1" lang="en-US" altLang="ja-JP" b="1" dirty="0" smtClean="0"/>
              <a:t>increase consumption tax </a:t>
            </a:r>
            <a:r>
              <a:rPr kumimoji="1" lang="en-US" altLang="ja-JP" dirty="0" smtClean="0"/>
              <a:t>to at least 15-20 percent (FS, IE)</a:t>
            </a:r>
          </a:p>
          <a:p>
            <a:r>
              <a:rPr lang="en-US" altLang="ja-JP" b="1" dirty="0" smtClean="0"/>
              <a:t>Exclude consumption tax effects from CPI </a:t>
            </a:r>
            <a:r>
              <a:rPr lang="en-US" altLang="ja-JP" dirty="0" smtClean="0"/>
              <a:t>for purposes of pension indexation (FS,IE)</a:t>
            </a:r>
          </a:p>
          <a:p>
            <a:r>
              <a:rPr lang="en-US" altLang="ja-JP" dirty="0" smtClean="0"/>
              <a:t>Introduce </a:t>
            </a:r>
            <a:r>
              <a:rPr lang="en-US" altLang="ja-JP" b="1" dirty="0" smtClean="0"/>
              <a:t>progressivity in terms of reduced pension benefits </a:t>
            </a:r>
            <a:r>
              <a:rPr lang="en-US" altLang="ja-JP" dirty="0" smtClean="0"/>
              <a:t>as pension income rises (IE, FS)</a:t>
            </a:r>
          </a:p>
          <a:p>
            <a:r>
              <a:rPr lang="en-US" altLang="ja-JP" dirty="0" smtClean="0"/>
              <a:t>Gradually </a:t>
            </a:r>
            <a:r>
              <a:rPr lang="en-US" altLang="ja-JP" b="1" dirty="0" smtClean="0"/>
              <a:t>link eligibility age for pensions to longevity </a:t>
            </a:r>
            <a:r>
              <a:rPr lang="en-US" altLang="ja-JP" dirty="0" smtClean="0"/>
              <a:t>(FS, IE)</a:t>
            </a:r>
          </a:p>
          <a:p>
            <a:r>
              <a:rPr lang="en-US" altLang="ja-JP" b="1" i="1" dirty="0" smtClean="0"/>
              <a:t>Non</a:t>
            </a:r>
            <a:r>
              <a:rPr lang="en-US" altLang="ja-JP" b="1" dirty="0" smtClean="0"/>
              <a:t>exemption of pension benefits from income taxation </a:t>
            </a:r>
            <a:r>
              <a:rPr lang="en-US" altLang="ja-JP" dirty="0" smtClean="0"/>
              <a:t>(IE, FS)</a:t>
            </a:r>
          </a:p>
          <a:p>
            <a:r>
              <a:rPr kumimoji="1" lang="en-US" altLang="ja-JP" dirty="0" smtClean="0"/>
              <a:t>Consider either </a:t>
            </a:r>
            <a:r>
              <a:rPr kumimoji="1" lang="en-US" altLang="ja-JP" b="1" dirty="0" smtClean="0"/>
              <a:t>refundable tax credit </a:t>
            </a:r>
            <a:r>
              <a:rPr kumimoji="1" lang="en-US" altLang="ja-JP" dirty="0" smtClean="0"/>
              <a:t>or </a:t>
            </a:r>
            <a:r>
              <a:rPr kumimoji="1" lang="en-US" altLang="ja-JP" b="1" dirty="0" smtClean="0"/>
              <a:t>guaranteed minimum pension</a:t>
            </a:r>
            <a:r>
              <a:rPr kumimoji="1" lang="en-US" altLang="ja-JP" dirty="0" smtClean="0"/>
              <a:t> (a la Sweden), means tested (MIR. IE)) (note Sweden’s approach)</a:t>
            </a:r>
          </a:p>
          <a:p>
            <a:r>
              <a:rPr lang="en-US" altLang="ja-JP" b="1" dirty="0" smtClean="0"/>
              <a:t>Finance 100% of basic pension from consumption tax</a:t>
            </a:r>
            <a:r>
              <a:rPr lang="en-US" altLang="ja-JP" dirty="0" smtClean="0"/>
              <a:t>; replace present earnings-related social insurance contribution with mandatory notional DC scheme (</a:t>
            </a:r>
            <a:r>
              <a:rPr lang="en-US" altLang="ja-JP" i="1" dirty="0" smtClean="0"/>
              <a:t>eliminating </a:t>
            </a:r>
            <a:r>
              <a:rPr lang="en-US" altLang="ja-JP" dirty="0" smtClean="0"/>
              <a:t>employer contribution) (SS) (IE)</a:t>
            </a:r>
          </a:p>
          <a:p>
            <a:r>
              <a:rPr kumimoji="1" lang="en-US" altLang="ja-JP" b="1" dirty="0" smtClean="0"/>
              <a:t>Introduce tax payer ID number </a:t>
            </a:r>
            <a:r>
              <a:rPr kumimoji="1" lang="en-US" altLang="ja-JP" dirty="0" smtClean="0"/>
              <a:t>and </a:t>
            </a:r>
            <a:r>
              <a:rPr kumimoji="1" lang="en-US" altLang="ja-JP" b="1" dirty="0" smtClean="0"/>
              <a:t>strengthen tax administration </a:t>
            </a:r>
            <a:r>
              <a:rPr kumimoji="1" lang="en-US" altLang="ja-JP" dirty="0" smtClean="0"/>
              <a:t>to ensure fairness in compliance by tax payers (SS)</a:t>
            </a:r>
          </a:p>
          <a:p>
            <a:r>
              <a:rPr lang="en-US" altLang="ja-JP" b="1" dirty="0" smtClean="0"/>
              <a:t>Reduce threshold exemption for inheritance tax </a:t>
            </a:r>
            <a:r>
              <a:rPr lang="en-US" altLang="ja-JP" dirty="0" smtClean="0"/>
              <a:t>and increase rates (IE)</a:t>
            </a:r>
            <a:endParaRPr kumimoji="1" lang="ja-JP" altLang="en-US"/>
          </a:p>
        </p:txBody>
      </p:sp>
      <p:sp>
        <p:nvSpPr>
          <p:cNvPr id="4" name="Slide Number Placeholder 3"/>
          <p:cNvSpPr>
            <a:spLocks noGrp="1"/>
          </p:cNvSpPr>
          <p:nvPr>
            <p:ph type="sldNum" sz="quarter" idx="12"/>
          </p:nvPr>
        </p:nvSpPr>
        <p:spPr/>
        <p:txBody>
          <a:bodyPr/>
          <a:lstStyle/>
          <a:p>
            <a:fld id="{C60EC4F3-04E5-42A9-89BD-BC2B658FE58B}" type="slidenum">
              <a:rPr kumimoji="1" lang="ja-JP" altLang="en-US" smtClean="0"/>
              <a:pPr/>
              <a:t>29</a:t>
            </a:fld>
            <a:endParaRPr kumimoji="1" lang="ja-JP"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en-US" altLang="ja-JP" sz="3200" dirty="0" smtClean="0"/>
              <a:t>Introduction</a:t>
            </a:r>
            <a:endParaRPr kumimoji="1" lang="ja-JP" altLang="en-US" sz="3200"/>
          </a:p>
        </p:txBody>
      </p:sp>
      <p:sp>
        <p:nvSpPr>
          <p:cNvPr id="3" name="Content Placeholder 2"/>
          <p:cNvSpPr>
            <a:spLocks noGrp="1"/>
          </p:cNvSpPr>
          <p:nvPr>
            <p:ph idx="1"/>
          </p:nvPr>
        </p:nvSpPr>
        <p:spPr>
          <a:xfrm>
            <a:off x="457200" y="1196752"/>
            <a:ext cx="8229600" cy="5400600"/>
          </a:xfrm>
        </p:spPr>
        <p:txBody>
          <a:bodyPr>
            <a:noAutofit/>
          </a:bodyPr>
          <a:lstStyle/>
          <a:p>
            <a:r>
              <a:rPr kumimoji="1" lang="en-US" altLang="ja-JP" sz="2000" dirty="0" smtClean="0"/>
              <a:t>Origins of the paper</a:t>
            </a:r>
          </a:p>
          <a:p>
            <a:pPr marL="342900" lvl="1" indent="-342900">
              <a:buFont typeface="Arial" pitchFamily="34" charset="0"/>
              <a:buChar char="•"/>
            </a:pPr>
            <a:r>
              <a:rPr lang="en-US" altLang="ja-JP" sz="2000" dirty="0" smtClean="0"/>
              <a:t>Japan as the leader among the “flock of aging Asian and industrial country geese”: What lessons—both </a:t>
            </a:r>
            <a:r>
              <a:rPr lang="en-US" altLang="ja-JP" sz="2000" i="1" dirty="0" smtClean="0"/>
              <a:t>positive </a:t>
            </a:r>
            <a:r>
              <a:rPr lang="en-US" altLang="ja-JP" sz="2000" dirty="0" smtClean="0"/>
              <a:t>and </a:t>
            </a:r>
            <a:r>
              <a:rPr lang="en-US" altLang="ja-JP" sz="2000" i="1" dirty="0" smtClean="0"/>
              <a:t>negative--</a:t>
            </a:r>
            <a:r>
              <a:rPr lang="en-US" altLang="ja-JP" sz="2000" dirty="0" smtClean="0"/>
              <a:t>can other aging countries—industrial and developing-- draw from Japan’s approach—its </a:t>
            </a:r>
            <a:r>
              <a:rPr lang="en-US" altLang="ja-JP" sz="2000" i="1" dirty="0" smtClean="0"/>
              <a:t>policies </a:t>
            </a:r>
            <a:r>
              <a:rPr lang="en-US" altLang="ja-JP" sz="2000" dirty="0" smtClean="0"/>
              <a:t>and </a:t>
            </a:r>
            <a:r>
              <a:rPr lang="en-US" altLang="ja-JP" sz="2000" i="1" dirty="0" smtClean="0"/>
              <a:t>institutions? What policy issues to confront?</a:t>
            </a:r>
          </a:p>
          <a:p>
            <a:r>
              <a:rPr lang="en-US" altLang="ja-JP" sz="2000" dirty="0" smtClean="0"/>
              <a:t>This presentation:</a:t>
            </a:r>
          </a:p>
          <a:p>
            <a:pPr lvl="1"/>
            <a:r>
              <a:rPr lang="en-US" altLang="ja-JP" sz="2000" dirty="0" smtClean="0"/>
              <a:t>provides external reflections on how Japan is approaching the challenges of an aged population</a:t>
            </a:r>
          </a:p>
          <a:p>
            <a:pPr lvl="1"/>
            <a:r>
              <a:rPr lang="en-US" altLang="ja-JP" sz="2000" dirty="0" smtClean="0"/>
              <a:t>Will not reiterate Japan’s demographics</a:t>
            </a:r>
          </a:p>
          <a:p>
            <a:pPr lvl="1"/>
            <a:r>
              <a:rPr lang="en-US" altLang="ja-JP" sz="2000" dirty="0" smtClean="0"/>
              <a:t>Will assume familiarity with Japan’s pension, medical care and long term care systems</a:t>
            </a:r>
          </a:p>
          <a:p>
            <a:r>
              <a:rPr lang="en-US" altLang="ja-JP" sz="2000" dirty="0" smtClean="0"/>
              <a:t>Recognition that this paper derives from large body of fascinating and important work by many Japanese scholars and government officials: the issue of Japan’s aging has long been studied and considered!</a:t>
            </a:r>
          </a:p>
          <a:p>
            <a:r>
              <a:rPr lang="en-US" altLang="ja-JP" sz="2000" dirty="0" smtClean="0"/>
              <a:t>Seeking feedback </a:t>
            </a:r>
          </a:p>
          <a:p>
            <a:endParaRPr kumimoji="1" lang="ja-JP" altLang="en-US" sz="2000" dirty="0"/>
          </a:p>
        </p:txBody>
      </p:sp>
      <p:sp>
        <p:nvSpPr>
          <p:cNvPr id="4" name="Slide Number Placeholder 3"/>
          <p:cNvSpPr>
            <a:spLocks noGrp="1"/>
          </p:cNvSpPr>
          <p:nvPr>
            <p:ph type="sldNum" sz="quarter" idx="12"/>
          </p:nvPr>
        </p:nvSpPr>
        <p:spPr/>
        <p:txBody>
          <a:bodyPr/>
          <a:lstStyle/>
          <a:p>
            <a:fld id="{C60EC4F3-04E5-42A9-89BD-BC2B658FE58B}" type="slidenum">
              <a:rPr kumimoji="1" lang="ja-JP" altLang="en-US" smtClean="0"/>
              <a:pPr/>
              <a:t>3</a:t>
            </a:fld>
            <a:endParaRPr kumimoji="1" lang="ja-JP"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fontScale="90000"/>
          </a:bodyPr>
          <a:lstStyle/>
          <a:p>
            <a:r>
              <a:rPr kumimoji="1" lang="en-US" altLang="ja-JP" sz="3200" b="1" dirty="0" smtClean="0"/>
              <a:t>Lesson 12: Long-term (LT) </a:t>
            </a:r>
            <a:r>
              <a:rPr lang="en-US" altLang="ja-JP" sz="3200" b="1" dirty="0" smtClean="0"/>
              <a:t>c</a:t>
            </a:r>
            <a:r>
              <a:rPr kumimoji="1" lang="en-US" altLang="ja-JP" sz="3200" b="1" dirty="0" smtClean="0"/>
              <a:t>are: though still evolving, an excellent </a:t>
            </a:r>
            <a:r>
              <a:rPr lang="en-US" altLang="ja-JP" sz="3200" b="1" dirty="0" smtClean="0"/>
              <a:t>model for other aging countries</a:t>
            </a:r>
            <a:endParaRPr kumimoji="1" lang="ja-JP" altLang="en-US" sz="3200" b="1"/>
          </a:p>
        </p:txBody>
      </p:sp>
      <p:sp>
        <p:nvSpPr>
          <p:cNvPr id="3" name="Content Placeholder 2"/>
          <p:cNvSpPr>
            <a:spLocks noGrp="1"/>
          </p:cNvSpPr>
          <p:nvPr>
            <p:ph idx="1"/>
          </p:nvPr>
        </p:nvSpPr>
        <p:spPr>
          <a:xfrm>
            <a:off x="457200" y="1196752"/>
            <a:ext cx="8229600" cy="5400600"/>
          </a:xfrm>
        </p:spPr>
        <p:txBody>
          <a:bodyPr>
            <a:normAutofit/>
          </a:bodyPr>
          <a:lstStyle/>
          <a:p>
            <a:r>
              <a:rPr kumimoji="1" lang="en-US" altLang="ja-JP" sz="2800" dirty="0" smtClean="0"/>
              <a:t>Appropriately uses </a:t>
            </a:r>
            <a:r>
              <a:rPr kumimoji="1" lang="en-US" altLang="ja-JP" sz="2800" i="1" dirty="0" smtClean="0"/>
              <a:t>insurance </a:t>
            </a:r>
            <a:r>
              <a:rPr kumimoji="1" lang="en-US" altLang="ja-JP" sz="2800" dirty="0" smtClean="0"/>
              <a:t>principles to extend the risk pool to the entire population at risk</a:t>
            </a:r>
          </a:p>
          <a:p>
            <a:r>
              <a:rPr lang="en-US" altLang="ja-JP" sz="2800" dirty="0" smtClean="0"/>
              <a:t>Intelligent approach for determining levels of support and care required for each eligible individual on the basis of mental and physical status; a mechanism as well to limit costs associated with long-term care insurance</a:t>
            </a:r>
          </a:p>
          <a:p>
            <a:r>
              <a:rPr kumimoji="1" lang="en-US" altLang="ja-JP" sz="2800" dirty="0" smtClean="0"/>
              <a:t>Bolstered by preventive health initiatives</a:t>
            </a:r>
          </a:p>
          <a:p>
            <a:endParaRPr lang="en-US" altLang="ja-JP" sz="2800" dirty="0" smtClean="0"/>
          </a:p>
        </p:txBody>
      </p:sp>
      <p:sp>
        <p:nvSpPr>
          <p:cNvPr id="4" name="Slide Number Placeholder 3"/>
          <p:cNvSpPr>
            <a:spLocks noGrp="1"/>
          </p:cNvSpPr>
          <p:nvPr>
            <p:ph type="sldNum" sz="quarter" idx="12"/>
          </p:nvPr>
        </p:nvSpPr>
        <p:spPr/>
        <p:txBody>
          <a:bodyPr/>
          <a:lstStyle/>
          <a:p>
            <a:fld id="{C60EC4F3-04E5-42A9-89BD-BC2B658FE58B}" type="slidenum">
              <a:rPr kumimoji="1" lang="ja-JP" altLang="en-US" smtClean="0"/>
              <a:pPr/>
              <a:t>30</a:t>
            </a:fld>
            <a:endParaRPr kumimoji="1" lang="ja-JP"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76672"/>
            <a:ext cx="8784976" cy="792088"/>
          </a:xfrm>
        </p:spPr>
        <p:txBody>
          <a:bodyPr>
            <a:noAutofit/>
          </a:bodyPr>
          <a:lstStyle/>
          <a:p>
            <a:r>
              <a:rPr lang="en-US" altLang="ja-JP" sz="2800" b="1" dirty="0" smtClean="0"/>
              <a:t>Lesson 12 (cont.): Long-term care: concerns for the future</a:t>
            </a:r>
            <a:r>
              <a:rPr lang="en-US" altLang="ja-JP" sz="3200" b="1" dirty="0" smtClean="0"/>
              <a:t/>
            </a:r>
            <a:br>
              <a:rPr lang="en-US" altLang="ja-JP" sz="3200" b="1" dirty="0" smtClean="0"/>
            </a:br>
            <a:endParaRPr kumimoji="1" lang="ja-JP" altLang="en-US" sz="3200"/>
          </a:p>
        </p:txBody>
      </p:sp>
      <p:sp>
        <p:nvSpPr>
          <p:cNvPr id="3" name="Content Placeholder 2"/>
          <p:cNvSpPr>
            <a:spLocks noGrp="1"/>
          </p:cNvSpPr>
          <p:nvPr>
            <p:ph idx="1"/>
          </p:nvPr>
        </p:nvSpPr>
        <p:spPr>
          <a:xfrm>
            <a:off x="457200" y="1196752"/>
            <a:ext cx="8229600" cy="5544616"/>
          </a:xfrm>
        </p:spPr>
        <p:txBody>
          <a:bodyPr>
            <a:normAutofit fontScale="77500" lnSpcReduction="20000"/>
          </a:bodyPr>
          <a:lstStyle/>
          <a:p>
            <a:r>
              <a:rPr lang="en-US" altLang="ja-JP" sz="2800" dirty="0" smtClean="0"/>
              <a:t>The </a:t>
            </a:r>
            <a:r>
              <a:rPr lang="en-US" altLang="ja-JP" sz="2800" b="1" dirty="0" smtClean="0"/>
              <a:t>system remains to be stress tested</a:t>
            </a:r>
            <a:r>
              <a:rPr lang="en-US" altLang="ja-JP" sz="2800" dirty="0" smtClean="0"/>
              <a:t>—and will be—in next 10 years when baby boomers turn 75; </a:t>
            </a:r>
            <a:r>
              <a:rPr lang="en-US" altLang="ja-JP" sz="2800" b="1" dirty="0" smtClean="0"/>
              <a:t>will be challenged by:</a:t>
            </a:r>
          </a:p>
          <a:p>
            <a:pPr lvl="1"/>
            <a:r>
              <a:rPr lang="en-US" altLang="ja-JP" sz="2900" dirty="0" smtClean="0"/>
              <a:t>Inadequate coordination between LT care and medical systems, as multiple chronic diseases need different kind of management</a:t>
            </a:r>
          </a:p>
          <a:p>
            <a:pPr lvl="1"/>
            <a:r>
              <a:rPr lang="en-US" altLang="ja-JP" sz="2900" dirty="0" smtClean="0"/>
              <a:t>Inadequate support from doctors</a:t>
            </a:r>
          </a:p>
          <a:p>
            <a:pPr lvl="1"/>
            <a:r>
              <a:rPr lang="en-US" altLang="ja-JP" sz="2900" dirty="0" smtClean="0"/>
              <a:t>Quantity, quality, and low pay of LT care managers</a:t>
            </a:r>
          </a:p>
          <a:p>
            <a:pPr lvl="1"/>
            <a:r>
              <a:rPr lang="en-US" altLang="ja-JP" sz="2900" dirty="0" smtClean="0"/>
              <a:t>Shortage of carers: a need for reformed immigration policies</a:t>
            </a:r>
          </a:p>
          <a:p>
            <a:pPr lvl="1"/>
            <a:r>
              <a:rPr lang="en-US" altLang="ja-JP" sz="2900" dirty="0" smtClean="0"/>
              <a:t>Inadequate number of non-medical LT care beds</a:t>
            </a:r>
          </a:p>
          <a:p>
            <a:pPr lvl="1"/>
            <a:r>
              <a:rPr lang="en-US" altLang="ja-JP" sz="2900" dirty="0" smtClean="0"/>
              <a:t>Differing capacities of municipalities for implementation</a:t>
            </a:r>
          </a:p>
          <a:p>
            <a:pPr lvl="1"/>
            <a:r>
              <a:rPr lang="en-US" altLang="ja-JP" sz="2900" dirty="0" smtClean="0"/>
              <a:t>Capacity limitations if number of dementia cases increases in 10-15 years, within 75+ population</a:t>
            </a:r>
          </a:p>
          <a:p>
            <a:r>
              <a:rPr lang="en-US" altLang="ja-JP" sz="2900" b="1" dirty="0" smtClean="0"/>
              <a:t>Bud</a:t>
            </a:r>
            <a:r>
              <a:rPr lang="en-US" altLang="ja-JP" sz="2800" b="1" dirty="0" smtClean="0"/>
              <a:t>getary bias towards home-centered care will be equally challenged by increasing number of single person households </a:t>
            </a:r>
            <a:r>
              <a:rPr lang="en-US" altLang="ja-JP" sz="2800" dirty="0" smtClean="0"/>
              <a:t>(particularly widows) living apart from their children; </a:t>
            </a:r>
          </a:p>
          <a:p>
            <a:pPr lvl="1"/>
            <a:r>
              <a:rPr lang="en-US" altLang="ja-JP" dirty="0" smtClean="0"/>
              <a:t>This bias will also make it hard for women to enter the labor force</a:t>
            </a:r>
          </a:p>
          <a:p>
            <a:endParaRPr kumimoji="1" lang="ja-JP" altLang="en-US"/>
          </a:p>
        </p:txBody>
      </p:sp>
      <p:sp>
        <p:nvSpPr>
          <p:cNvPr id="4" name="Slide Number Placeholder 3"/>
          <p:cNvSpPr>
            <a:spLocks noGrp="1"/>
          </p:cNvSpPr>
          <p:nvPr>
            <p:ph type="sldNum" sz="quarter" idx="12"/>
          </p:nvPr>
        </p:nvSpPr>
        <p:spPr/>
        <p:txBody>
          <a:bodyPr/>
          <a:lstStyle/>
          <a:p>
            <a:fld id="{C60EC4F3-04E5-42A9-89BD-BC2B658FE58B}" type="slidenum">
              <a:rPr kumimoji="1" lang="ja-JP" altLang="en-US" smtClean="0"/>
              <a:pPr/>
              <a:t>31</a:t>
            </a:fld>
            <a:endParaRPr kumimoji="1" lang="ja-JP"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60648"/>
            <a:ext cx="8856984" cy="864096"/>
          </a:xfrm>
        </p:spPr>
        <p:txBody>
          <a:bodyPr>
            <a:noAutofit/>
          </a:bodyPr>
          <a:lstStyle/>
          <a:p>
            <a:r>
              <a:rPr kumimoji="1" lang="en-US" altLang="ja-JP" sz="2800" b="1" dirty="0" smtClean="0"/>
              <a:t>Lesson 12 (cont): And m</a:t>
            </a:r>
            <a:r>
              <a:rPr lang="en-US" altLang="ja-JP" sz="2800" b="1" dirty="0" smtClean="0"/>
              <a:t>arkets and policy makers still have much to learn about Japan’s very elderly population</a:t>
            </a:r>
            <a:r>
              <a:rPr lang="ja-JP" altLang="en-US" sz="2800" b="1" smtClean="0"/>
              <a:t/>
            </a:r>
            <a:br>
              <a:rPr lang="ja-JP" altLang="en-US" sz="2800" b="1" smtClean="0"/>
            </a:br>
            <a:endParaRPr kumimoji="1" lang="ja-JP" altLang="en-US" sz="2800" b="1"/>
          </a:p>
        </p:txBody>
      </p:sp>
      <p:sp>
        <p:nvSpPr>
          <p:cNvPr id="3" name="Content Placeholder 2"/>
          <p:cNvSpPr>
            <a:spLocks noGrp="1"/>
          </p:cNvSpPr>
          <p:nvPr>
            <p:ph idx="1"/>
          </p:nvPr>
        </p:nvSpPr>
        <p:spPr>
          <a:xfrm>
            <a:off x="457200" y="980728"/>
            <a:ext cx="8363272" cy="5616624"/>
          </a:xfrm>
        </p:spPr>
        <p:txBody>
          <a:bodyPr>
            <a:normAutofit fontScale="92500" lnSpcReduction="10000"/>
          </a:bodyPr>
          <a:lstStyle/>
          <a:p>
            <a:r>
              <a:rPr lang="en-US" altLang="ja-JP" sz="2800" b="1" dirty="0" smtClean="0"/>
              <a:t>Many unanswered policy relevant questions:</a:t>
            </a:r>
          </a:p>
          <a:p>
            <a:pPr lvl="1"/>
            <a:r>
              <a:rPr lang="en-US" altLang="ja-JP" sz="2400" dirty="0" smtClean="0"/>
              <a:t>Likely incidence of dementia at different ages?</a:t>
            </a:r>
          </a:p>
          <a:p>
            <a:pPr lvl="1"/>
            <a:r>
              <a:rPr lang="en-US" altLang="ja-JP" sz="2400" dirty="0" smtClean="0"/>
              <a:t>Can preventive measures forestall dementia?</a:t>
            </a:r>
          </a:p>
          <a:p>
            <a:pPr lvl="1"/>
            <a:r>
              <a:rPr lang="en-US" altLang="ja-JP" sz="2400" dirty="0" smtClean="0"/>
              <a:t>What are ways that medical and LT care can contribute to reduced levels of disability and care level needs (avoiding </a:t>
            </a:r>
            <a:r>
              <a:rPr lang="en-US" altLang="ja-JP" sz="2400" i="1" dirty="0" smtClean="0"/>
              <a:t>increased unhealthy years), particularly </a:t>
            </a:r>
            <a:r>
              <a:rPr lang="en-US" altLang="ja-JP" sz="2400" dirty="0" smtClean="0"/>
              <a:t>for multiple chronic health conditions</a:t>
            </a:r>
            <a:r>
              <a:rPr lang="en-US" altLang="ja-JP" sz="2400" i="1" dirty="0" smtClean="0"/>
              <a:t>?</a:t>
            </a:r>
          </a:p>
          <a:p>
            <a:pPr lvl="2"/>
            <a:r>
              <a:rPr lang="en-US" altLang="ja-JP" sz="2000" dirty="0" smtClean="0"/>
              <a:t>e.g., treat the acute episode (stroke), but not disability/dysfunctionality</a:t>
            </a:r>
          </a:p>
          <a:p>
            <a:pPr lvl="2"/>
            <a:r>
              <a:rPr lang="en-US" altLang="ja-JP" sz="2000" dirty="0" smtClean="0"/>
              <a:t>e.g., disability associated with social hospitalization</a:t>
            </a:r>
          </a:p>
          <a:p>
            <a:pPr lvl="1"/>
            <a:r>
              <a:rPr lang="en-US" altLang="ja-JP" sz="2400" dirty="0" smtClean="0"/>
              <a:t>Will changes in diet, exercise, stress among those now of working age change the </a:t>
            </a:r>
            <a:r>
              <a:rPr lang="en-US" altLang="ja-JP" sz="2400" i="1" dirty="0" smtClean="0"/>
              <a:t>pattern of morbidity of the future very elderly?</a:t>
            </a:r>
            <a:endParaRPr lang="en-US" altLang="ja-JP" sz="2400" dirty="0" smtClean="0"/>
          </a:p>
          <a:p>
            <a:pPr lvl="1"/>
            <a:r>
              <a:rPr lang="en-US" altLang="ja-JP" sz="2400" dirty="0" smtClean="0"/>
              <a:t>How much do genetic factors in Japan limit the value of </a:t>
            </a:r>
            <a:r>
              <a:rPr lang="en-US" altLang="ja-JP" sz="2400" dirty="0" err="1" smtClean="0"/>
              <a:t>drawingt</a:t>
            </a:r>
            <a:r>
              <a:rPr lang="en-US" altLang="ja-JP" sz="2400" dirty="0" smtClean="0"/>
              <a:t> on cross country experience?</a:t>
            </a:r>
          </a:p>
          <a:p>
            <a:r>
              <a:rPr lang="en-US" altLang="ja-JP" sz="2800" b="1" dirty="0" smtClean="0"/>
              <a:t>Research on these questions is vitally needed </a:t>
            </a:r>
            <a:r>
              <a:rPr lang="en-US" altLang="ja-JP" sz="2800" dirty="0" smtClean="0"/>
              <a:t>on which to base Japan’s policy practices</a:t>
            </a:r>
          </a:p>
          <a:p>
            <a:endParaRPr lang="en-US" altLang="ja-JP" dirty="0" smtClean="0"/>
          </a:p>
          <a:p>
            <a:pPr lvl="1"/>
            <a:endParaRPr kumimoji="1" lang="en-US" altLang="ja-JP" sz="2400" dirty="0" smtClean="0"/>
          </a:p>
          <a:p>
            <a:endParaRPr lang="en-US" altLang="ja-JP" dirty="0" smtClean="0"/>
          </a:p>
        </p:txBody>
      </p:sp>
      <p:sp>
        <p:nvSpPr>
          <p:cNvPr id="4" name="Slide Number Placeholder 3"/>
          <p:cNvSpPr>
            <a:spLocks noGrp="1"/>
          </p:cNvSpPr>
          <p:nvPr>
            <p:ph type="sldNum" sz="quarter" idx="12"/>
          </p:nvPr>
        </p:nvSpPr>
        <p:spPr/>
        <p:txBody>
          <a:bodyPr/>
          <a:lstStyle/>
          <a:p>
            <a:fld id="{C60EC4F3-04E5-42A9-89BD-BC2B658FE58B}" type="slidenum">
              <a:rPr kumimoji="1" lang="ja-JP" altLang="en-US" smtClean="0"/>
              <a:pPr/>
              <a:t>32</a:t>
            </a:fld>
            <a:endParaRPr kumimoji="1" lang="ja-JP"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60648"/>
            <a:ext cx="8712968" cy="634082"/>
          </a:xfrm>
        </p:spPr>
        <p:txBody>
          <a:bodyPr>
            <a:noAutofit/>
          </a:bodyPr>
          <a:lstStyle/>
          <a:p>
            <a:r>
              <a:rPr kumimoji="1" lang="en-US" altLang="ja-JP" sz="2800" b="1" dirty="0" smtClean="0"/>
              <a:t>Lesson 13: Medical care: Beware of cross-country comparisons as a measure of success</a:t>
            </a:r>
            <a:endParaRPr kumimoji="1" lang="ja-JP" altLang="en-US" sz="2800" b="1"/>
          </a:p>
        </p:txBody>
      </p:sp>
      <p:sp>
        <p:nvSpPr>
          <p:cNvPr id="3" name="Content Placeholder 2"/>
          <p:cNvSpPr>
            <a:spLocks noGrp="1"/>
          </p:cNvSpPr>
          <p:nvPr>
            <p:ph idx="1"/>
          </p:nvPr>
        </p:nvSpPr>
        <p:spPr>
          <a:xfrm>
            <a:off x="107504" y="980728"/>
            <a:ext cx="8579296" cy="5688632"/>
          </a:xfrm>
        </p:spPr>
        <p:txBody>
          <a:bodyPr>
            <a:normAutofit fontScale="85000" lnSpcReduction="20000"/>
          </a:bodyPr>
          <a:lstStyle/>
          <a:p>
            <a:r>
              <a:rPr lang="en-US" altLang="ja-JP" dirty="0" smtClean="0"/>
              <a:t>Japan fares well relative to other OECD countries  in terms of ratio of medical spending to GDP (relatively low) and outcomes (high longevity)</a:t>
            </a:r>
          </a:p>
          <a:p>
            <a:r>
              <a:rPr lang="en-US" altLang="ja-JP" b="1" dirty="0" smtClean="0"/>
              <a:t>Much comme</a:t>
            </a:r>
            <a:r>
              <a:rPr lang="en-US" altLang="ja-JP" dirty="0" smtClean="0"/>
              <a:t>ndable</a:t>
            </a:r>
            <a:r>
              <a:rPr lang="en-US" altLang="ja-JP" b="1" dirty="0" smtClean="0"/>
              <a:t> </a:t>
            </a:r>
            <a:r>
              <a:rPr lang="en-US" altLang="ja-JP" dirty="0" smtClean="0"/>
              <a:t>about the </a:t>
            </a:r>
            <a:r>
              <a:rPr lang="en-US" altLang="ja-JP" b="1" dirty="0" smtClean="0"/>
              <a:t>quality</a:t>
            </a:r>
            <a:r>
              <a:rPr lang="en-US" altLang="ja-JP" dirty="0" smtClean="0"/>
              <a:t> of medical care in Japan, </a:t>
            </a:r>
            <a:r>
              <a:rPr lang="en-US" altLang="ja-JP" b="1" dirty="0" smtClean="0"/>
              <a:t>dedication</a:t>
            </a:r>
            <a:r>
              <a:rPr lang="en-US" altLang="ja-JP" dirty="0" smtClean="0"/>
              <a:t> of its health manpower, and </a:t>
            </a:r>
            <a:r>
              <a:rPr lang="en-US" altLang="ja-JP" b="1" dirty="0" smtClean="0"/>
              <a:t>accessibility to care</a:t>
            </a:r>
            <a:endParaRPr lang="en-US" altLang="ja-JP" dirty="0" smtClean="0"/>
          </a:p>
          <a:p>
            <a:r>
              <a:rPr lang="en-US" altLang="ja-JP" dirty="0" smtClean="0"/>
              <a:t>The </a:t>
            </a:r>
            <a:r>
              <a:rPr lang="en-US" altLang="ja-JP" b="1" dirty="0" smtClean="0"/>
              <a:t>system works (!), is affordable, and is acceptable to citizens.  </a:t>
            </a:r>
            <a:r>
              <a:rPr lang="en-US" altLang="ja-JP" dirty="0" smtClean="0"/>
              <a:t>Areas of dissatisfaction are offset by high accessibility and the escape valve for those with the financial resources to access desired care</a:t>
            </a:r>
          </a:p>
          <a:p>
            <a:r>
              <a:rPr lang="en-US" altLang="ja-JP" b="1" dirty="0" smtClean="0"/>
              <a:t>But, </a:t>
            </a:r>
            <a:r>
              <a:rPr lang="en-US" altLang="ja-JP" dirty="0" smtClean="0"/>
              <a:t>the system relies on </a:t>
            </a:r>
            <a:r>
              <a:rPr lang="en-US" altLang="ja-JP" b="1" i="1" dirty="0" smtClean="0"/>
              <a:t>significant</a:t>
            </a:r>
            <a:r>
              <a:rPr lang="en-US" altLang="ja-JP" b="1" dirty="0" smtClean="0"/>
              <a:t> cross-subsidization </a:t>
            </a:r>
            <a:r>
              <a:rPr lang="en-US" altLang="ja-JP" dirty="0" smtClean="0"/>
              <a:t>of the elderly by workers and employers</a:t>
            </a:r>
          </a:p>
          <a:p>
            <a:r>
              <a:rPr lang="en-US" altLang="ja-JP" b="1" dirty="0" smtClean="0"/>
              <a:t>Also, the system has many limitations and inefficiencies, a questionable allocation of resources, and displays some less satisfactory measures of health outcomes</a:t>
            </a:r>
          </a:p>
          <a:p>
            <a:pPr lvl="1"/>
            <a:endParaRPr lang="en-US" altLang="ja-JP" b="1" dirty="0" smtClean="0"/>
          </a:p>
          <a:p>
            <a:endParaRPr lang="en-US" altLang="ja-JP" dirty="0" smtClean="0"/>
          </a:p>
          <a:p>
            <a:endParaRPr lang="en-US" altLang="ja-JP" dirty="0" smtClean="0"/>
          </a:p>
        </p:txBody>
      </p:sp>
      <p:sp>
        <p:nvSpPr>
          <p:cNvPr id="4" name="Slide Number Placeholder 3"/>
          <p:cNvSpPr>
            <a:spLocks noGrp="1"/>
          </p:cNvSpPr>
          <p:nvPr>
            <p:ph type="sldNum" sz="quarter" idx="12"/>
          </p:nvPr>
        </p:nvSpPr>
        <p:spPr/>
        <p:txBody>
          <a:bodyPr/>
          <a:lstStyle/>
          <a:p>
            <a:fld id="{C60EC4F3-04E5-42A9-89BD-BC2B658FE58B}" type="slidenum">
              <a:rPr kumimoji="1" lang="ja-JP" altLang="en-US" smtClean="0"/>
              <a:pPr/>
              <a:t>33</a:t>
            </a:fld>
            <a:endParaRPr kumimoji="1" lang="ja-JP"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kumimoji="1" lang="en-US" altLang="ja-JP" sz="3200" b="1" dirty="0" smtClean="0"/>
              <a:t>Lesson 13 (continued): The limitations include:</a:t>
            </a:r>
            <a:endParaRPr kumimoji="1" lang="ja-JP" altLang="en-US" sz="3200" b="1"/>
          </a:p>
        </p:txBody>
      </p:sp>
      <p:sp>
        <p:nvSpPr>
          <p:cNvPr id="3" name="Content Placeholder 2"/>
          <p:cNvSpPr>
            <a:spLocks noGrp="1"/>
          </p:cNvSpPr>
          <p:nvPr>
            <p:ph idx="1"/>
          </p:nvPr>
        </p:nvSpPr>
        <p:spPr>
          <a:xfrm>
            <a:off x="457200" y="764704"/>
            <a:ext cx="8229600" cy="5976664"/>
          </a:xfrm>
        </p:spPr>
        <p:txBody>
          <a:bodyPr>
            <a:normAutofit fontScale="77500" lnSpcReduction="20000"/>
          </a:bodyPr>
          <a:lstStyle/>
          <a:p>
            <a:pPr lvl="1"/>
            <a:r>
              <a:rPr lang="en-US" altLang="ja-JP" dirty="0" smtClean="0"/>
              <a:t>An </a:t>
            </a:r>
            <a:r>
              <a:rPr lang="en-US" altLang="ja-JP" b="1" dirty="0" smtClean="0"/>
              <a:t>excess of quantity</a:t>
            </a:r>
            <a:r>
              <a:rPr lang="en-US" altLang="ja-JP" dirty="0" smtClean="0"/>
              <a:t>—too many hospitals of inefficient size; too many beds used for LT care; too many outpatient consultations of excessive brevity; excessive use of expensive equipment per capita;  too easy access to specialist resources</a:t>
            </a:r>
          </a:p>
          <a:p>
            <a:pPr lvl="1"/>
            <a:r>
              <a:rPr lang="en-US" altLang="ja-JP" b="1" dirty="0" smtClean="0"/>
              <a:t>Resource allocation favors clinic MDs </a:t>
            </a:r>
            <a:r>
              <a:rPr lang="en-US" altLang="ja-JP" dirty="0" smtClean="0"/>
              <a:t>as opposed to public sector MDs and public hospitals</a:t>
            </a:r>
          </a:p>
          <a:p>
            <a:pPr lvl="1"/>
            <a:r>
              <a:rPr lang="en-US" altLang="ja-JP" b="1" dirty="0" smtClean="0"/>
              <a:t>Uneven compensation patterns for physicians in clinics, municipal and university hospitals: </a:t>
            </a:r>
            <a:r>
              <a:rPr lang="en-US" altLang="ja-JP" dirty="0" smtClean="0"/>
              <a:t>do not match skills, work effort and likely outcomes</a:t>
            </a:r>
          </a:p>
          <a:p>
            <a:pPr lvl="1"/>
            <a:r>
              <a:rPr lang="en-US" altLang="ja-JP" dirty="0" smtClean="0"/>
              <a:t>Significant </a:t>
            </a:r>
            <a:r>
              <a:rPr lang="en-US" altLang="ja-JP" b="1" dirty="0" smtClean="0"/>
              <a:t>differentials in quality</a:t>
            </a:r>
            <a:r>
              <a:rPr lang="en-US" altLang="ja-JP" dirty="0" smtClean="0"/>
              <a:t> across institutions; for sophisticated treatment, often low volume of cases for specialists compromises quality</a:t>
            </a:r>
          </a:p>
          <a:p>
            <a:pPr lvl="1"/>
            <a:r>
              <a:rPr lang="en-US" altLang="ja-JP" b="1" dirty="0" smtClean="0"/>
              <a:t>Inappropriate incentives guiding physician behavior </a:t>
            </a:r>
            <a:r>
              <a:rPr lang="en-US" altLang="ja-JP" dirty="0" smtClean="0"/>
              <a:t>and investment decisions; </a:t>
            </a:r>
          </a:p>
          <a:p>
            <a:pPr lvl="1"/>
            <a:r>
              <a:rPr lang="en-US" altLang="ja-JP" b="1" dirty="0" smtClean="0"/>
              <a:t>Lack of gatekeeper system </a:t>
            </a:r>
            <a:r>
              <a:rPr lang="en-US" altLang="ja-JP" dirty="0" smtClean="0"/>
              <a:t>and limited role of general practitioners further compromises efficiency in resource allocation and management of community health risks</a:t>
            </a:r>
          </a:p>
          <a:p>
            <a:pPr lvl="1"/>
            <a:r>
              <a:rPr lang="en-US" altLang="ja-JP" dirty="0" smtClean="0"/>
              <a:t>Significant </a:t>
            </a:r>
            <a:r>
              <a:rPr lang="en-US" altLang="ja-JP" b="1" dirty="0" smtClean="0"/>
              <a:t>weaknesses in hospital management </a:t>
            </a:r>
            <a:r>
              <a:rPr lang="en-US" altLang="ja-JP" dirty="0" smtClean="0"/>
              <a:t>in many municipal institutions</a:t>
            </a:r>
          </a:p>
          <a:p>
            <a:pPr lvl="1"/>
            <a:r>
              <a:rPr lang="en-US" altLang="ja-JP" b="1" dirty="0" smtClean="0"/>
              <a:t>Inefficiencies in nonmedical supply systems</a:t>
            </a:r>
          </a:p>
          <a:p>
            <a:pPr lvl="1">
              <a:buNone/>
            </a:pPr>
            <a:endParaRPr lang="en-US" altLang="ja-JP" b="1" dirty="0" smtClean="0"/>
          </a:p>
          <a:p>
            <a:endParaRPr kumimoji="1" lang="ja-JP" altLang="en-US"/>
          </a:p>
        </p:txBody>
      </p:sp>
      <p:sp>
        <p:nvSpPr>
          <p:cNvPr id="4" name="Slide Number Placeholder 3"/>
          <p:cNvSpPr>
            <a:spLocks noGrp="1"/>
          </p:cNvSpPr>
          <p:nvPr>
            <p:ph type="sldNum" sz="quarter" idx="12"/>
          </p:nvPr>
        </p:nvSpPr>
        <p:spPr/>
        <p:txBody>
          <a:bodyPr/>
          <a:lstStyle/>
          <a:p>
            <a:fld id="{C60EC4F3-04E5-42A9-89BD-BC2B658FE58B}" type="slidenum">
              <a:rPr kumimoji="1" lang="ja-JP" altLang="en-US" smtClean="0"/>
              <a:pPr/>
              <a:t>34</a:t>
            </a:fld>
            <a:endParaRPr kumimoji="1" lang="ja-JP"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kumimoji="1" lang="en-US" altLang="ja-JP" sz="3200" b="1" dirty="0" smtClean="0"/>
              <a:t>Lesson 13 (continued): Also note that</a:t>
            </a:r>
            <a:endParaRPr kumimoji="1" lang="ja-JP" altLang="en-US" sz="3200" b="1"/>
          </a:p>
        </p:txBody>
      </p:sp>
      <p:sp>
        <p:nvSpPr>
          <p:cNvPr id="3" name="Content Placeholder 2"/>
          <p:cNvSpPr>
            <a:spLocks noGrp="1"/>
          </p:cNvSpPr>
          <p:nvPr>
            <p:ph idx="1"/>
          </p:nvPr>
        </p:nvSpPr>
        <p:spPr>
          <a:xfrm>
            <a:off x="457200" y="908720"/>
            <a:ext cx="8229600" cy="5832648"/>
          </a:xfrm>
        </p:spPr>
        <p:txBody>
          <a:bodyPr>
            <a:normAutofit/>
          </a:bodyPr>
          <a:lstStyle/>
          <a:p>
            <a:pPr lvl="1"/>
            <a:r>
              <a:rPr lang="en-US" altLang="ja-JP" b="1" dirty="0" smtClean="0"/>
              <a:t>Improved longevity not much attributable to medical care</a:t>
            </a:r>
            <a:r>
              <a:rPr lang="en-US" altLang="ja-JP" dirty="0" smtClean="0"/>
              <a:t>: reflects strong past public health measures, legacy of good diet and exercise for present elderly cohort, basic attributes of the medical care system in terms of dealing with infectious diseases and infant mortality, and role played by emphasis on preventive care</a:t>
            </a:r>
          </a:p>
          <a:p>
            <a:pPr lvl="1"/>
            <a:r>
              <a:rPr lang="en-US" altLang="ja-JP" dirty="0" smtClean="0"/>
              <a:t>Increased longevity is now accompanied by </a:t>
            </a:r>
            <a:r>
              <a:rPr lang="en-US" altLang="ja-JP" b="1" dirty="0" smtClean="0"/>
              <a:t>increasing </a:t>
            </a:r>
            <a:r>
              <a:rPr lang="en-US" altLang="ja-JP" dirty="0" smtClean="0"/>
              <a:t>number of </a:t>
            </a:r>
            <a:r>
              <a:rPr lang="en-US" altLang="ja-JP" b="1" i="1" dirty="0" smtClean="0"/>
              <a:t>unhealthy </a:t>
            </a:r>
            <a:r>
              <a:rPr lang="en-US" altLang="ja-JP" b="1" dirty="0" smtClean="0"/>
              <a:t>life years </a:t>
            </a:r>
          </a:p>
          <a:p>
            <a:pPr lvl="1"/>
            <a:r>
              <a:rPr lang="en-US" altLang="ja-JP" b="1" dirty="0" smtClean="0"/>
              <a:t>And </a:t>
            </a:r>
            <a:r>
              <a:rPr lang="en-US" altLang="ja-JP" dirty="0" smtClean="0"/>
              <a:t>changing life styles may erode Japan’s record. (Note: high incidence of suicides and still high smoking rates)</a:t>
            </a:r>
          </a:p>
        </p:txBody>
      </p:sp>
      <p:sp>
        <p:nvSpPr>
          <p:cNvPr id="4" name="Slide Number Placeholder 3"/>
          <p:cNvSpPr>
            <a:spLocks noGrp="1"/>
          </p:cNvSpPr>
          <p:nvPr>
            <p:ph type="sldNum" sz="quarter" idx="12"/>
          </p:nvPr>
        </p:nvSpPr>
        <p:spPr/>
        <p:txBody>
          <a:bodyPr/>
          <a:lstStyle/>
          <a:p>
            <a:fld id="{C60EC4F3-04E5-42A9-89BD-BC2B658FE58B}" type="slidenum">
              <a:rPr kumimoji="1" lang="ja-JP" altLang="en-US" smtClean="0"/>
              <a:pPr/>
              <a:t>35</a:t>
            </a:fld>
            <a:endParaRPr kumimoji="1" lang="ja-JP"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35280" cy="922114"/>
          </a:xfrm>
        </p:spPr>
        <p:txBody>
          <a:bodyPr>
            <a:noAutofit/>
          </a:bodyPr>
          <a:lstStyle/>
          <a:p>
            <a:r>
              <a:rPr kumimoji="1" lang="en-US" altLang="ja-JP" sz="2800" b="1" dirty="0" smtClean="0"/>
              <a:t>Lesson 14: Rising number of elderly will </a:t>
            </a:r>
            <a:r>
              <a:rPr lang="en-US" altLang="ja-JP" sz="2800" b="1" dirty="0" smtClean="0"/>
              <a:t>challenge how Japan’s medical care system is structured and financed</a:t>
            </a:r>
            <a:endParaRPr kumimoji="1" lang="ja-JP" altLang="en-US" sz="2800" b="1"/>
          </a:p>
        </p:txBody>
      </p:sp>
      <p:sp>
        <p:nvSpPr>
          <p:cNvPr id="3" name="Content Placeholder 2"/>
          <p:cNvSpPr>
            <a:spLocks noGrp="1"/>
          </p:cNvSpPr>
          <p:nvPr>
            <p:ph idx="1"/>
          </p:nvPr>
        </p:nvSpPr>
        <p:spPr>
          <a:xfrm>
            <a:off x="457200" y="1340768"/>
            <a:ext cx="8229600" cy="5400600"/>
          </a:xfrm>
        </p:spPr>
        <p:txBody>
          <a:bodyPr>
            <a:normAutofit fontScale="70000" lnSpcReduction="20000"/>
          </a:bodyPr>
          <a:lstStyle/>
          <a:p>
            <a:r>
              <a:rPr lang="en-US" altLang="ja-JP" dirty="0" smtClean="0"/>
              <a:t>The </a:t>
            </a:r>
            <a:r>
              <a:rPr lang="en-US" altLang="ja-JP" b="1" dirty="0" smtClean="0"/>
              <a:t>system may become inefficient and costly as population age structure changes </a:t>
            </a:r>
            <a:r>
              <a:rPr lang="en-US" altLang="ja-JP" dirty="0" smtClean="0"/>
              <a:t>and morbidity structure shifts more towards </a:t>
            </a:r>
            <a:r>
              <a:rPr lang="en-US" altLang="ja-JP" i="1" dirty="0" smtClean="0"/>
              <a:t>multiple </a:t>
            </a:r>
            <a:r>
              <a:rPr lang="en-US" altLang="ja-JP" dirty="0" smtClean="0"/>
              <a:t>chronic </a:t>
            </a:r>
            <a:r>
              <a:rPr lang="en-US" altLang="ja-JP" i="1" dirty="0" smtClean="0"/>
              <a:t>diseases needing less acute care and more chronic care management</a:t>
            </a:r>
          </a:p>
          <a:p>
            <a:r>
              <a:rPr lang="en-US" altLang="ja-JP" dirty="0" smtClean="0"/>
              <a:t>Increased demand by elderly may increase cost burden on the health financing system, both from taxes and social insurance </a:t>
            </a:r>
          </a:p>
          <a:p>
            <a:r>
              <a:rPr lang="en-US" altLang="ja-JP" b="1" dirty="0" smtClean="0"/>
              <a:t>Current system of cross-subsidization of the CHI will lead to heavier burden on employers and working age groups</a:t>
            </a:r>
            <a:r>
              <a:rPr lang="en-US" altLang="ja-JP" dirty="0" smtClean="0"/>
              <a:t>, particularly as latter shrinks. Will employers stay with health associations? Or shift to CHI?</a:t>
            </a:r>
          </a:p>
          <a:p>
            <a:r>
              <a:rPr lang="en-US" altLang="ja-JP" b="1" dirty="0" smtClean="0"/>
              <a:t>How long can MHLW manage the increased demand </a:t>
            </a:r>
            <a:r>
              <a:rPr lang="en-US" altLang="ja-JP" dirty="0" smtClean="0"/>
              <a:t>by cutting physician payments or drug prices?</a:t>
            </a:r>
          </a:p>
          <a:p>
            <a:r>
              <a:rPr lang="en-US" altLang="ja-JP" b="1" dirty="0" smtClean="0"/>
              <a:t>What supply pressures will emerge with increased volume of demand?</a:t>
            </a:r>
            <a:r>
              <a:rPr lang="en-US" altLang="ja-JP" dirty="0" smtClean="0"/>
              <a:t> Does today’s spatial distribution of medical supply match the likely sources of demand as population ages further?</a:t>
            </a:r>
          </a:p>
          <a:p>
            <a:r>
              <a:rPr lang="en-US" altLang="ja-JP" dirty="0" smtClean="0"/>
              <a:t>Will </a:t>
            </a:r>
            <a:r>
              <a:rPr lang="en-US" altLang="ja-JP" b="1" dirty="0" smtClean="0"/>
              <a:t>restrictions on for-profit institutions </a:t>
            </a:r>
            <a:r>
              <a:rPr lang="en-US" altLang="ja-JP" dirty="0" smtClean="0"/>
              <a:t>limit capacity of the system to respond to changing pattern of demand?</a:t>
            </a:r>
          </a:p>
          <a:p>
            <a:r>
              <a:rPr lang="en-US" altLang="ja-JP" dirty="0" smtClean="0"/>
              <a:t>How much pressure will emerge from </a:t>
            </a:r>
            <a:r>
              <a:rPr lang="en-US" altLang="ja-JP" b="1" dirty="0" smtClean="0"/>
              <a:t>new technologies?</a:t>
            </a:r>
            <a:r>
              <a:rPr lang="en-US" altLang="ja-JP" dirty="0" smtClean="0"/>
              <a:t> </a:t>
            </a:r>
          </a:p>
          <a:p>
            <a:endParaRPr lang="en-US" altLang="ja-JP" dirty="0" smtClean="0"/>
          </a:p>
        </p:txBody>
      </p:sp>
      <p:sp>
        <p:nvSpPr>
          <p:cNvPr id="4" name="Slide Number Placeholder 3"/>
          <p:cNvSpPr>
            <a:spLocks noGrp="1"/>
          </p:cNvSpPr>
          <p:nvPr>
            <p:ph type="sldNum" sz="quarter" idx="12"/>
          </p:nvPr>
        </p:nvSpPr>
        <p:spPr/>
        <p:txBody>
          <a:bodyPr/>
          <a:lstStyle/>
          <a:p>
            <a:fld id="{C60EC4F3-04E5-42A9-89BD-BC2B658FE58B}" type="slidenum">
              <a:rPr kumimoji="1" lang="ja-JP" altLang="en-US" smtClean="0"/>
              <a:pPr/>
              <a:t>36</a:t>
            </a:fld>
            <a:endParaRPr kumimoji="1" lang="ja-JP"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2656"/>
            <a:ext cx="8748464" cy="1143000"/>
          </a:xfrm>
        </p:spPr>
        <p:txBody>
          <a:bodyPr>
            <a:noAutofit/>
          </a:bodyPr>
          <a:lstStyle/>
          <a:p>
            <a:r>
              <a:rPr kumimoji="1" lang="en-US" altLang="ja-JP" sz="2800" b="1" dirty="0" smtClean="0"/>
              <a:t>Lesson 15: Japan’s health care system illustrates </a:t>
            </a:r>
            <a:br>
              <a:rPr kumimoji="1" lang="en-US" altLang="ja-JP" sz="2800" b="1" dirty="0" smtClean="0"/>
            </a:br>
            <a:r>
              <a:rPr kumimoji="1" lang="en-US" altLang="ja-JP" sz="2800" b="1" dirty="0" smtClean="0"/>
              <a:t>Dr. Ikegami’s maxim  that “institutions change more slowly than demographics</a:t>
            </a:r>
            <a:r>
              <a:rPr kumimoji="1" lang="en-US" altLang="ja-JP" sz="3200" dirty="0" smtClean="0"/>
              <a:t>”</a:t>
            </a:r>
            <a:endParaRPr kumimoji="1" lang="ja-JP" altLang="en-US" sz="3200"/>
          </a:p>
        </p:txBody>
      </p:sp>
      <p:sp>
        <p:nvSpPr>
          <p:cNvPr id="3" name="Content Placeholder 2"/>
          <p:cNvSpPr>
            <a:spLocks noGrp="1"/>
          </p:cNvSpPr>
          <p:nvPr>
            <p:ph idx="1"/>
          </p:nvPr>
        </p:nvSpPr>
        <p:spPr>
          <a:xfrm>
            <a:off x="457200" y="1556792"/>
            <a:ext cx="8229600" cy="5040560"/>
          </a:xfrm>
        </p:spPr>
        <p:txBody>
          <a:bodyPr>
            <a:noAutofit/>
          </a:bodyPr>
          <a:lstStyle/>
          <a:p>
            <a:r>
              <a:rPr kumimoji="1" lang="en-US" altLang="ja-JP" sz="2400" b="1" dirty="0" smtClean="0"/>
              <a:t>Realizing institutional change is a very slow, inertial process</a:t>
            </a:r>
            <a:r>
              <a:rPr kumimoji="1" lang="en-US" altLang="ja-JP" sz="2400" dirty="0" smtClean="0"/>
              <a:t>, particularly when strong vested interests—attitudes, rents, and ways of doing things that are embodied in physical and human capital—associated with practices in a sector</a:t>
            </a:r>
          </a:p>
          <a:p>
            <a:r>
              <a:rPr lang="en-US" altLang="ja-JP" sz="2400" b="1" dirty="0" smtClean="0"/>
              <a:t>Institutions constrain what policy designs are feasible</a:t>
            </a:r>
            <a:r>
              <a:rPr lang="en-US" altLang="ja-JP" sz="2400" dirty="0" smtClean="0"/>
              <a:t>, what reforms can occur, and how quickly they can be implemented</a:t>
            </a:r>
          </a:p>
          <a:p>
            <a:r>
              <a:rPr kumimoji="1" lang="en-US" altLang="ja-JP" sz="2400" b="1" dirty="0" smtClean="0"/>
              <a:t>Most likely, pressures on medical care system will be met by higher level of medical outlays than by reform of existing inefficiencies</a:t>
            </a:r>
            <a:endParaRPr kumimoji="1" lang="ja-JP" altLang="en-US" sz="2400" b="1"/>
          </a:p>
        </p:txBody>
      </p:sp>
      <p:sp>
        <p:nvSpPr>
          <p:cNvPr id="4" name="Slide Number Placeholder 3"/>
          <p:cNvSpPr>
            <a:spLocks noGrp="1"/>
          </p:cNvSpPr>
          <p:nvPr>
            <p:ph type="sldNum" sz="quarter" idx="12"/>
          </p:nvPr>
        </p:nvSpPr>
        <p:spPr/>
        <p:txBody>
          <a:bodyPr/>
          <a:lstStyle/>
          <a:p>
            <a:fld id="{C60EC4F3-04E5-42A9-89BD-BC2B658FE58B}" type="slidenum">
              <a:rPr kumimoji="1" lang="ja-JP" altLang="en-US" smtClean="0"/>
              <a:pPr/>
              <a:t>37</a:t>
            </a:fld>
            <a:endParaRPr kumimoji="1" lang="ja-JP"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082354"/>
          </a:xfrm>
        </p:spPr>
        <p:txBody>
          <a:bodyPr/>
          <a:lstStyle/>
          <a:p>
            <a:r>
              <a:rPr kumimoji="1" lang="en-US" altLang="ja-JP" b="1" dirty="0" smtClean="0"/>
              <a:t>Part IV</a:t>
            </a:r>
            <a:endParaRPr kumimoji="1" lang="ja-JP" altLang="en-US" b="1"/>
          </a:p>
        </p:txBody>
      </p:sp>
      <p:sp>
        <p:nvSpPr>
          <p:cNvPr id="3" name="Content Placeholder 2"/>
          <p:cNvSpPr>
            <a:spLocks noGrp="1"/>
          </p:cNvSpPr>
          <p:nvPr>
            <p:ph idx="1"/>
          </p:nvPr>
        </p:nvSpPr>
        <p:spPr>
          <a:xfrm>
            <a:off x="457200" y="2492896"/>
            <a:ext cx="8229600" cy="3633267"/>
          </a:xfrm>
        </p:spPr>
        <p:txBody>
          <a:bodyPr/>
          <a:lstStyle/>
          <a:p>
            <a:r>
              <a:rPr lang="en-US" altLang="ja-JP" dirty="0" smtClean="0"/>
              <a:t>Japan in 2026: three plausible scenarios </a:t>
            </a:r>
            <a:endParaRPr lang="ja-JP" altLang="en-US" smtClean="0"/>
          </a:p>
          <a:p>
            <a:r>
              <a:rPr kumimoji="1" lang="en-US" altLang="ja-JP" dirty="0" smtClean="0"/>
              <a:t>Caveats on drawing “lessons” from Japan’s experience for other aging countries</a:t>
            </a:r>
          </a:p>
        </p:txBody>
      </p:sp>
      <p:sp>
        <p:nvSpPr>
          <p:cNvPr id="4" name="Slide Number Placeholder 3"/>
          <p:cNvSpPr>
            <a:spLocks noGrp="1"/>
          </p:cNvSpPr>
          <p:nvPr>
            <p:ph type="sldNum" sz="quarter" idx="12"/>
          </p:nvPr>
        </p:nvSpPr>
        <p:spPr/>
        <p:txBody>
          <a:bodyPr/>
          <a:lstStyle/>
          <a:p>
            <a:fld id="{C60EC4F3-04E5-42A9-89BD-BC2B658FE58B}" type="slidenum">
              <a:rPr kumimoji="1" lang="ja-JP" altLang="en-US" smtClean="0"/>
              <a:pPr/>
              <a:t>38</a:t>
            </a:fld>
            <a:endParaRPr kumimoji="1" lang="ja-JP"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892480" cy="1066130"/>
          </a:xfrm>
        </p:spPr>
        <p:txBody>
          <a:bodyPr>
            <a:normAutofit fontScale="90000"/>
          </a:bodyPr>
          <a:lstStyle/>
          <a:p>
            <a:r>
              <a:rPr kumimoji="1" lang="en-US" altLang="ja-JP" sz="3200" b="1" dirty="0" smtClean="0"/>
              <a:t>Final Lesson 16: Countries experiencing significant demographic change and macroeconomic uncertainty should make greater use of scenario analyses </a:t>
            </a:r>
            <a:endParaRPr kumimoji="1" lang="ja-JP" altLang="en-US" sz="3200" b="1"/>
          </a:p>
        </p:txBody>
      </p:sp>
      <p:sp>
        <p:nvSpPr>
          <p:cNvPr id="3" name="Content Placeholder 2"/>
          <p:cNvSpPr>
            <a:spLocks noGrp="1"/>
          </p:cNvSpPr>
          <p:nvPr>
            <p:ph idx="1"/>
          </p:nvPr>
        </p:nvSpPr>
        <p:spPr>
          <a:xfrm>
            <a:off x="457200" y="1484784"/>
            <a:ext cx="8229600" cy="5112568"/>
          </a:xfrm>
        </p:spPr>
        <p:txBody>
          <a:bodyPr>
            <a:normAutofit/>
          </a:bodyPr>
          <a:lstStyle/>
          <a:p>
            <a:r>
              <a:rPr lang="en-US" altLang="ja-JP" sz="2800" b="1" dirty="0" smtClean="0"/>
              <a:t>What</a:t>
            </a:r>
            <a:r>
              <a:rPr lang="en-US" altLang="ja-JP" sz="2800" dirty="0" smtClean="0"/>
              <a:t> </a:t>
            </a:r>
            <a:r>
              <a:rPr lang="en-US" altLang="ja-JP" sz="2800" b="1" dirty="0" smtClean="0"/>
              <a:t>are they?</a:t>
            </a:r>
            <a:r>
              <a:rPr lang="en-US" altLang="ja-JP" sz="2800" dirty="0" smtClean="0"/>
              <a:t> Scenarios provide alternative descriptions of the future: all plausibly derived from today’s situation</a:t>
            </a:r>
          </a:p>
          <a:p>
            <a:r>
              <a:rPr kumimoji="1" lang="en-US" altLang="ja-JP" sz="2800" b="1" dirty="0" smtClean="0"/>
              <a:t>What they are not?</a:t>
            </a:r>
            <a:r>
              <a:rPr kumimoji="1" lang="en-US" altLang="ja-JP" sz="2800" dirty="0" smtClean="0"/>
              <a:t> NOT forecasts. They do not assign a</a:t>
            </a:r>
            <a:r>
              <a:rPr lang="en-US" altLang="ja-JP" sz="2800" i="1" dirty="0" smtClean="0"/>
              <a:t> probability of occurrence</a:t>
            </a:r>
          </a:p>
          <a:p>
            <a:r>
              <a:rPr kumimoji="1" lang="en-US" altLang="ja-JP" sz="2800" b="1" i="1" dirty="0" smtClean="0"/>
              <a:t>Why do them? </a:t>
            </a:r>
            <a:r>
              <a:rPr kumimoji="1" lang="en-US" altLang="ja-JP" sz="2800" dirty="0" smtClean="0"/>
              <a:t>To help policy makers visualize alternative possible futures, to gauge robustness of policies across different futures, and to motivate policy action.</a:t>
            </a:r>
            <a:endParaRPr kumimoji="1" lang="ja-JP" altLang="en-US" sz="2800" b="1"/>
          </a:p>
        </p:txBody>
      </p:sp>
      <p:sp>
        <p:nvSpPr>
          <p:cNvPr id="4" name="Slide Number Placeholder 3"/>
          <p:cNvSpPr>
            <a:spLocks noGrp="1"/>
          </p:cNvSpPr>
          <p:nvPr>
            <p:ph type="sldNum" sz="quarter" idx="12"/>
          </p:nvPr>
        </p:nvSpPr>
        <p:spPr/>
        <p:txBody>
          <a:bodyPr/>
          <a:lstStyle/>
          <a:p>
            <a:fld id="{C60EC4F3-04E5-42A9-89BD-BC2B658FE58B}" type="slidenum">
              <a:rPr kumimoji="1" lang="ja-JP" altLang="en-US" smtClean="0"/>
              <a:pPr/>
              <a:t>39</a:t>
            </a:fld>
            <a:endParaRPr kumimoji="1" lang="ja-JP"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Outline of the talk</a:t>
            </a:r>
            <a:endParaRPr kumimoji="1" lang="ja-JP" altLang="en-US"/>
          </a:p>
        </p:txBody>
      </p:sp>
      <p:sp>
        <p:nvSpPr>
          <p:cNvPr id="3" name="Content Placeholder 2"/>
          <p:cNvSpPr>
            <a:spLocks noGrp="1"/>
          </p:cNvSpPr>
          <p:nvPr>
            <p:ph idx="1"/>
          </p:nvPr>
        </p:nvSpPr>
        <p:spPr/>
        <p:txBody>
          <a:bodyPr/>
          <a:lstStyle/>
          <a:p>
            <a:r>
              <a:rPr kumimoji="1" lang="en-US" altLang="ja-JP" dirty="0" smtClean="0"/>
              <a:t>Some broad lessons for policy in the face of a rapidly aging population</a:t>
            </a:r>
          </a:p>
          <a:p>
            <a:r>
              <a:rPr lang="en-US" altLang="ja-JP" dirty="0" smtClean="0"/>
              <a:t>Constraints: “Macro,” “Micro,” and Political Economic</a:t>
            </a:r>
          </a:p>
          <a:p>
            <a:r>
              <a:rPr lang="en-US" altLang="ja-JP" dirty="0" smtClean="0"/>
              <a:t>Japan’s approach to social security in a world of an aged population</a:t>
            </a:r>
          </a:p>
          <a:p>
            <a:r>
              <a:rPr lang="en-US" altLang="ja-JP" dirty="0" smtClean="0"/>
              <a:t>What will Japan look like in 2026?</a:t>
            </a:r>
          </a:p>
          <a:p>
            <a:endParaRPr kumimoji="1" lang="ja-JP" altLang="en-US"/>
          </a:p>
        </p:txBody>
      </p:sp>
      <p:sp>
        <p:nvSpPr>
          <p:cNvPr id="4" name="Slide Number Placeholder 3"/>
          <p:cNvSpPr>
            <a:spLocks noGrp="1"/>
          </p:cNvSpPr>
          <p:nvPr>
            <p:ph type="sldNum" sz="quarter" idx="12"/>
          </p:nvPr>
        </p:nvSpPr>
        <p:spPr/>
        <p:txBody>
          <a:bodyPr/>
          <a:lstStyle/>
          <a:p>
            <a:fld id="{C60EC4F3-04E5-42A9-89BD-BC2B658FE58B}" type="slidenum">
              <a:rPr kumimoji="1" lang="ja-JP" altLang="en-US" smtClean="0"/>
              <a:pPr/>
              <a:t>4</a:t>
            </a:fld>
            <a:endParaRPr kumimoji="1" lang="ja-JP"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kumimoji="1" lang="en-US" altLang="ja-JP" sz="3200" b="1" dirty="0" smtClean="0"/>
              <a:t>Illustration: Three externally-modulated </a:t>
            </a:r>
            <a:r>
              <a:rPr lang="en-US" altLang="ja-JP" sz="3200" b="1" dirty="0" smtClean="0"/>
              <a:t>s</a:t>
            </a:r>
            <a:r>
              <a:rPr kumimoji="1" lang="en-US" altLang="ja-JP" sz="3200" b="1" dirty="0" smtClean="0"/>
              <a:t>cenarios for Japan in 2026</a:t>
            </a:r>
            <a:endParaRPr kumimoji="1" lang="ja-JP" altLang="en-US" sz="3200" b="1"/>
          </a:p>
        </p:txBody>
      </p:sp>
      <p:sp>
        <p:nvSpPr>
          <p:cNvPr id="3" name="Content Placeholder 2"/>
          <p:cNvSpPr>
            <a:spLocks noGrp="1"/>
          </p:cNvSpPr>
          <p:nvPr>
            <p:ph idx="1"/>
          </p:nvPr>
        </p:nvSpPr>
        <p:spPr>
          <a:xfrm>
            <a:off x="457200" y="1412776"/>
            <a:ext cx="8229600" cy="5328592"/>
          </a:xfrm>
        </p:spPr>
        <p:txBody>
          <a:bodyPr>
            <a:normAutofit fontScale="92500" lnSpcReduction="10000"/>
          </a:bodyPr>
          <a:lstStyle/>
          <a:p>
            <a:r>
              <a:rPr kumimoji="1" lang="en-US" altLang="ja-JP" sz="2400" b="1" dirty="0" smtClean="0"/>
              <a:t>Externally modulated</a:t>
            </a:r>
            <a:r>
              <a:rPr kumimoji="1" lang="en-US" altLang="ja-JP" sz="2400" dirty="0" smtClean="0"/>
              <a:t>: </a:t>
            </a:r>
            <a:r>
              <a:rPr kumimoji="1" lang="en-US" altLang="ja-JP" sz="2400" b="1" dirty="0" smtClean="0"/>
              <a:t>Each scenario would be affected positively or negatively </a:t>
            </a:r>
            <a:r>
              <a:rPr kumimoji="1" lang="en-US" altLang="ja-JP" sz="2400" dirty="0" smtClean="0"/>
              <a:t>by whether it </a:t>
            </a:r>
            <a:r>
              <a:rPr lang="en-US" altLang="ja-JP" sz="2400" dirty="0" smtClean="0"/>
              <a:t>is</a:t>
            </a:r>
            <a:r>
              <a:rPr kumimoji="1" lang="en-US" altLang="ja-JP" sz="2400" dirty="0" smtClean="0"/>
              <a:t> supported or undermined by external exogenous factors (global and regional economic conditions; the incidence of natural disasters). Each will display a stronger positive outcome with favorable exogenous factors; More negative with unfavorable exogenous factors.</a:t>
            </a:r>
          </a:p>
          <a:p>
            <a:r>
              <a:rPr lang="en-US" altLang="ja-JP" sz="2400" b="1" u="sng" dirty="0" smtClean="0"/>
              <a:t>Scenario 1: Japan Rebounds</a:t>
            </a:r>
          </a:p>
          <a:p>
            <a:pPr lvl="1"/>
            <a:r>
              <a:rPr kumimoji="1" lang="en-US" altLang="ja-JP" sz="2000" b="1" dirty="0" smtClean="0"/>
              <a:t>Pro-growth scenario initiated soon, with electoral reform facilitating important structural reforms (reduce barriers to FDI, entry to </a:t>
            </a:r>
            <a:r>
              <a:rPr kumimoji="1" lang="en-US" altLang="ja-JP" sz="2000" b="1" dirty="0" err="1" smtClean="0"/>
              <a:t>servics</a:t>
            </a:r>
            <a:r>
              <a:rPr kumimoji="1" lang="en-US" altLang="ja-JP" sz="2000" b="1" dirty="0" smtClean="0"/>
              <a:t> sector</a:t>
            </a:r>
          </a:p>
          <a:p>
            <a:pPr lvl="1"/>
            <a:r>
              <a:rPr lang="en-US" altLang="ja-JP" sz="2000" b="1" dirty="0" smtClean="0"/>
              <a:t>Primary surplus realized and public debt gradually reduced (net debt to 150% of GDP by 2017 and 135% by 2020)</a:t>
            </a:r>
          </a:p>
          <a:p>
            <a:pPr lvl="1"/>
            <a:r>
              <a:rPr kumimoji="1" lang="en-US" altLang="ja-JP" sz="2000" b="1" dirty="0" smtClean="0"/>
              <a:t>Deflation ended </a:t>
            </a:r>
          </a:p>
          <a:p>
            <a:pPr lvl="1"/>
            <a:r>
              <a:rPr lang="en-US" altLang="ja-JP" sz="2000" b="1" dirty="0" smtClean="0"/>
              <a:t>Consumption tax increased over decade to at least 15%,. Some reduction in employer social insurance premium and corporate tax rate facilitates revived domestic investment and increased productivity.</a:t>
            </a:r>
            <a:endParaRPr kumimoji="1" lang="en-US" altLang="ja-JP" sz="2000" b="1" dirty="0" smtClean="0"/>
          </a:p>
        </p:txBody>
      </p:sp>
      <p:sp>
        <p:nvSpPr>
          <p:cNvPr id="4" name="Slide Number Placeholder 3"/>
          <p:cNvSpPr>
            <a:spLocks noGrp="1"/>
          </p:cNvSpPr>
          <p:nvPr>
            <p:ph type="sldNum" sz="quarter" idx="12"/>
          </p:nvPr>
        </p:nvSpPr>
        <p:spPr/>
        <p:txBody>
          <a:bodyPr/>
          <a:lstStyle/>
          <a:p>
            <a:fld id="{C60EC4F3-04E5-42A9-89BD-BC2B658FE58B}" type="slidenum">
              <a:rPr kumimoji="1" lang="ja-JP" altLang="en-US" smtClean="0"/>
              <a:pPr/>
              <a:t>40</a:t>
            </a:fld>
            <a:endParaRPr kumimoji="1" lang="ja-JP"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0026"/>
          </a:xfrm>
        </p:spPr>
        <p:txBody>
          <a:bodyPr>
            <a:normAutofit fontScale="90000"/>
          </a:bodyPr>
          <a:lstStyle/>
          <a:p>
            <a:endParaRPr kumimoji="1" lang="ja-JP" altLang="en-US"/>
          </a:p>
        </p:txBody>
      </p:sp>
      <p:sp>
        <p:nvSpPr>
          <p:cNvPr id="3" name="Content Placeholder 2"/>
          <p:cNvSpPr>
            <a:spLocks noGrp="1"/>
          </p:cNvSpPr>
          <p:nvPr>
            <p:ph idx="1"/>
          </p:nvPr>
        </p:nvSpPr>
        <p:spPr>
          <a:xfrm>
            <a:off x="457200" y="548680"/>
            <a:ext cx="8229600" cy="6120680"/>
          </a:xfrm>
        </p:spPr>
        <p:txBody>
          <a:bodyPr>
            <a:normAutofit lnSpcReduction="10000"/>
          </a:bodyPr>
          <a:lstStyle/>
          <a:p>
            <a:r>
              <a:rPr kumimoji="1" lang="en-US" altLang="ja-JP" sz="2400" b="1" u="sng" dirty="0" smtClean="0"/>
              <a:t>Scenario 2: Japan Adrift</a:t>
            </a:r>
            <a:endParaRPr lang="en-US" altLang="ja-JP" sz="2400" b="1" u="sng" dirty="0" smtClean="0"/>
          </a:p>
          <a:p>
            <a:pPr lvl="1"/>
            <a:r>
              <a:rPr lang="en-US" altLang="ja-JP" sz="2000" b="1" dirty="0" smtClean="0"/>
              <a:t>Only limited structural policy reforms adopted despite TPP,</a:t>
            </a:r>
            <a:r>
              <a:rPr lang="en-US" altLang="ja-JP" sz="2000" dirty="0" smtClean="0"/>
              <a:t> with real growth stagnant, negative labor force growth, and limited productivity growth</a:t>
            </a:r>
          </a:p>
          <a:p>
            <a:pPr lvl="1"/>
            <a:r>
              <a:rPr lang="en-US" altLang="ja-JP" sz="2000" b="1" dirty="0" smtClean="0"/>
              <a:t>Prices remain either static or deflationary</a:t>
            </a:r>
            <a:endParaRPr lang="en-US" altLang="ja-JP" sz="2000" dirty="0" smtClean="0"/>
          </a:p>
          <a:p>
            <a:pPr lvl="1"/>
            <a:r>
              <a:rPr lang="en-US" altLang="ja-JP" sz="2000" b="1" dirty="0" smtClean="0"/>
              <a:t>Some fiscal restraint implemented</a:t>
            </a:r>
            <a:r>
              <a:rPr lang="en-US" altLang="ja-JP" sz="2000" dirty="0" smtClean="0"/>
              <a:t>—limited consumption tax increase and cut in benefits. This avoids debt default, but economy is highly vulnerable to default as total financial asset growth decelerates</a:t>
            </a:r>
          </a:p>
          <a:p>
            <a:pPr lvl="1"/>
            <a:r>
              <a:rPr kumimoji="1" lang="en-US" altLang="ja-JP" sz="2000" b="1" dirty="0" smtClean="0"/>
              <a:t>Some electoral reform occurs </a:t>
            </a:r>
            <a:r>
              <a:rPr kumimoji="1" lang="en-US" altLang="ja-JP" sz="2000" dirty="0" smtClean="0"/>
              <a:t>but key vested interests can still block significant structural reforms</a:t>
            </a:r>
            <a:endParaRPr lang="en-US" altLang="ja-JP" sz="2000" dirty="0" smtClean="0"/>
          </a:p>
          <a:p>
            <a:r>
              <a:rPr kumimoji="1" lang="en-US" altLang="ja-JP" sz="2400" b="1" u="sng" dirty="0" smtClean="0"/>
              <a:t>Scenario 3: </a:t>
            </a:r>
            <a:r>
              <a:rPr lang="en-US" altLang="ja-JP" sz="2400" b="1" u="sng" dirty="0" smtClean="0"/>
              <a:t>Japan Aged and Stagnating</a:t>
            </a:r>
          </a:p>
          <a:p>
            <a:pPr lvl="1"/>
            <a:r>
              <a:rPr kumimoji="1" lang="en-US" altLang="ja-JP" sz="2000" b="1" dirty="0" smtClean="0"/>
              <a:t>Govt defaults on JGB debt,</a:t>
            </a:r>
            <a:r>
              <a:rPr kumimoji="1" lang="en-US" altLang="ja-JP" sz="2000" dirty="0" smtClean="0"/>
              <a:t> forcing sharp cutbacks in budget, social </a:t>
            </a:r>
            <a:r>
              <a:rPr lang="en-US" altLang="ja-JP" sz="2000" dirty="0" smtClean="0"/>
              <a:t>security outlays, and capital expenditures; wealthier households suffer loss in wealth</a:t>
            </a:r>
            <a:endParaRPr kumimoji="1" lang="en-US" altLang="ja-JP" sz="2000" dirty="0" smtClean="0"/>
          </a:p>
          <a:p>
            <a:pPr lvl="1"/>
            <a:r>
              <a:rPr lang="en-US" altLang="ja-JP" sz="2000" b="1" dirty="0" smtClean="0"/>
              <a:t>Real growth negative </a:t>
            </a:r>
            <a:r>
              <a:rPr lang="en-US" altLang="ja-JP" sz="2000" dirty="0" smtClean="0"/>
              <a:t>as domestic investment stagnates and with rising share of nonregular labor force and unemployed; Deflation continues unabated and real per capita income falls</a:t>
            </a:r>
          </a:p>
          <a:p>
            <a:pPr lvl="1"/>
            <a:r>
              <a:rPr lang="en-US" altLang="ja-JP" sz="2000" b="1" dirty="0" smtClean="0"/>
              <a:t>Downward demand cycle </a:t>
            </a:r>
            <a:r>
              <a:rPr lang="en-US" altLang="ja-JP" sz="2000" dirty="0" smtClean="0"/>
              <a:t>with widening gap with potential output</a:t>
            </a:r>
          </a:p>
          <a:p>
            <a:pPr lvl="1"/>
            <a:endParaRPr kumimoji="1" lang="en-US" altLang="ja-JP" sz="2000" b="1" dirty="0" smtClean="0"/>
          </a:p>
          <a:p>
            <a:pPr lvl="1"/>
            <a:endParaRPr kumimoji="1" lang="ja-JP" altLang="en-US" sz="2000" b="1"/>
          </a:p>
        </p:txBody>
      </p:sp>
      <p:sp>
        <p:nvSpPr>
          <p:cNvPr id="4" name="Slide Number Placeholder 3"/>
          <p:cNvSpPr>
            <a:spLocks noGrp="1"/>
          </p:cNvSpPr>
          <p:nvPr>
            <p:ph type="sldNum" sz="quarter" idx="12"/>
          </p:nvPr>
        </p:nvSpPr>
        <p:spPr/>
        <p:txBody>
          <a:bodyPr/>
          <a:lstStyle/>
          <a:p>
            <a:fld id="{C60EC4F3-04E5-42A9-89BD-BC2B658FE58B}" type="slidenum">
              <a:rPr kumimoji="1" lang="ja-JP" altLang="en-US" smtClean="0"/>
              <a:pPr/>
              <a:t>41</a:t>
            </a:fld>
            <a:endParaRPr kumimoji="1" lang="ja-JP"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kumimoji="1" lang="en-US" altLang="ja-JP" sz="2800" b="1" dirty="0" smtClean="0"/>
              <a:t>The challenge: trying to imagine the implications for </a:t>
            </a:r>
            <a:r>
              <a:rPr kumimoji="1" lang="en-US" altLang="ja-JP" sz="2800" b="1" smtClean="0"/>
              <a:t>Japan’s aged </a:t>
            </a:r>
            <a:r>
              <a:rPr kumimoji="1" lang="en-US" altLang="ja-JP" sz="2800" b="1" dirty="0" smtClean="0"/>
              <a:t>society in 2025 in the event of these three alternative scenarios</a:t>
            </a:r>
            <a:endParaRPr kumimoji="1" lang="ja-JP" altLang="en-US" sz="2800" b="1"/>
          </a:p>
        </p:txBody>
      </p:sp>
      <p:sp>
        <p:nvSpPr>
          <p:cNvPr id="3" name="Content Placeholder 2"/>
          <p:cNvSpPr>
            <a:spLocks noGrp="1"/>
          </p:cNvSpPr>
          <p:nvPr>
            <p:ph idx="1"/>
          </p:nvPr>
        </p:nvSpPr>
        <p:spPr>
          <a:xfrm>
            <a:off x="179512" y="1268760"/>
            <a:ext cx="8507288" cy="4857403"/>
          </a:xfrm>
        </p:spPr>
        <p:txBody>
          <a:bodyPr>
            <a:normAutofit fontScale="77500" lnSpcReduction="20000"/>
          </a:bodyPr>
          <a:lstStyle/>
          <a:p>
            <a:r>
              <a:rPr kumimoji="1" lang="en-US" altLang="ja-JP" sz="2400" b="1" dirty="0" smtClean="0"/>
              <a:t>Demographics: </a:t>
            </a:r>
            <a:r>
              <a:rPr kumimoji="1" lang="en-US" altLang="ja-JP" sz="2400" dirty="0" smtClean="0"/>
              <a:t>scenarios would have only limited effects,</a:t>
            </a:r>
            <a:r>
              <a:rPr lang="ja-JP" altLang="en-US" sz="2400" smtClean="0"/>
              <a:t> </a:t>
            </a:r>
            <a:r>
              <a:rPr lang="en-US" altLang="ja-JP" sz="2400" dirty="0" smtClean="0"/>
              <a:t>though they might marginally influence fertility rates as well as immigration policies</a:t>
            </a:r>
          </a:p>
          <a:p>
            <a:r>
              <a:rPr lang="en-US" altLang="ja-JP" sz="2400" b="1" dirty="0" smtClean="0"/>
              <a:t>Social security system likely to be highly sensitive to scenario outcome</a:t>
            </a:r>
          </a:p>
          <a:p>
            <a:pPr lvl="1"/>
            <a:r>
              <a:rPr lang="en-US" altLang="ja-JP" sz="2000" dirty="0" smtClean="0"/>
              <a:t>Different amounts of cutbacks in pension benefits, how much “claw back from well-off elderly,” pressures to push back pension eligibility age, and reshape basic benefits core benefit (guaranteed minimum)</a:t>
            </a:r>
          </a:p>
          <a:p>
            <a:pPr lvl="1"/>
            <a:r>
              <a:rPr lang="en-US" altLang="ja-JP" sz="2000" dirty="0" smtClean="0"/>
              <a:t>Will influence tightness  of spending programs in medical and long term care as well as in the pressures for significant reform (greater in downside cases)</a:t>
            </a:r>
          </a:p>
          <a:p>
            <a:pPr lvl="1"/>
            <a:r>
              <a:rPr lang="en-US" altLang="ja-JP" sz="2000" dirty="0" smtClean="0"/>
              <a:t>Greater or lesser risks to continued universal access to medical care; level of co-pays required, as well as degree of pressure on medical supply practices</a:t>
            </a:r>
          </a:p>
          <a:p>
            <a:pPr lvl="1"/>
            <a:r>
              <a:rPr lang="en-US" altLang="ja-JP" sz="2000" dirty="0" smtClean="0"/>
              <a:t>Degree of tightening of availability of institutional LT Care and co-pays</a:t>
            </a:r>
          </a:p>
          <a:p>
            <a:r>
              <a:rPr lang="en-US" altLang="ja-JP" sz="2400" dirty="0" smtClean="0"/>
              <a:t>Will see </a:t>
            </a:r>
            <a:r>
              <a:rPr lang="en-US" altLang="ja-JP" sz="2400" b="1" dirty="0" smtClean="0"/>
              <a:t>different outcomes in terms of elderly labor force participation rates </a:t>
            </a:r>
            <a:r>
              <a:rPr lang="en-US" altLang="ja-JP" sz="2400" dirty="0" smtClean="0"/>
              <a:t>and possible widened inequality among elderly</a:t>
            </a:r>
          </a:p>
          <a:p>
            <a:r>
              <a:rPr lang="en-US" altLang="ja-JP" sz="2400" dirty="0" smtClean="0"/>
              <a:t>Might a crisis force </a:t>
            </a:r>
            <a:r>
              <a:rPr lang="en-US" altLang="ja-JP" sz="2400" b="1" dirty="0" smtClean="0"/>
              <a:t>greater, delayed opening up of service sectors </a:t>
            </a:r>
            <a:r>
              <a:rPr lang="en-US" altLang="ja-JP" sz="2400" dirty="0" smtClean="0"/>
              <a:t>to for-profit investment?</a:t>
            </a:r>
          </a:p>
          <a:p>
            <a:r>
              <a:rPr lang="en-US" altLang="ja-JP" sz="2400" b="1" dirty="0" smtClean="0"/>
              <a:t>Scenarios would also differentially affect public service provision and investment</a:t>
            </a:r>
          </a:p>
          <a:p>
            <a:r>
              <a:rPr lang="en-US" altLang="ja-JP" sz="2400" b="1" dirty="0" smtClean="0"/>
              <a:t>Effects on economic growth rate (</a:t>
            </a:r>
            <a:r>
              <a:rPr lang="en-US" altLang="ja-JP" sz="2400" b="1" dirty="0" err="1" smtClean="0"/>
              <a:t>contractionary</a:t>
            </a:r>
            <a:r>
              <a:rPr lang="en-US" altLang="ja-JP" sz="2400" b="1" dirty="0" smtClean="0"/>
              <a:t> effects from fiscal measures; pro growth effect from structural reforms)</a:t>
            </a:r>
          </a:p>
          <a:p>
            <a:endParaRPr lang="en-US" altLang="ja-JP" sz="2400" b="1" dirty="0" smtClean="0"/>
          </a:p>
          <a:p>
            <a:pPr>
              <a:buNone/>
            </a:pPr>
            <a:endParaRPr lang="en-US" altLang="ja-JP" sz="2400" b="1" dirty="0" smtClean="0"/>
          </a:p>
          <a:p>
            <a:pPr lvl="1"/>
            <a:endParaRPr lang="en-US" altLang="ja-JP" sz="2000" b="1" dirty="0" smtClean="0"/>
          </a:p>
          <a:p>
            <a:endParaRPr kumimoji="1" lang="en-US" altLang="ja-JP" b="1" dirty="0" smtClean="0"/>
          </a:p>
        </p:txBody>
      </p:sp>
      <p:sp>
        <p:nvSpPr>
          <p:cNvPr id="4" name="Slide Number Placeholder 3"/>
          <p:cNvSpPr>
            <a:spLocks noGrp="1"/>
          </p:cNvSpPr>
          <p:nvPr>
            <p:ph type="sldNum" sz="quarter" idx="12"/>
          </p:nvPr>
        </p:nvSpPr>
        <p:spPr/>
        <p:txBody>
          <a:bodyPr/>
          <a:lstStyle/>
          <a:p>
            <a:fld id="{C60EC4F3-04E5-42A9-89BD-BC2B658FE58B}" type="slidenum">
              <a:rPr kumimoji="1" lang="ja-JP" altLang="en-US" smtClean="0"/>
              <a:pPr/>
              <a:t>42</a:t>
            </a:fld>
            <a:endParaRPr kumimoji="1" lang="ja-JP"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216024"/>
          </a:xfrm>
        </p:spPr>
        <p:txBody>
          <a:bodyPr>
            <a:normAutofit fontScale="90000"/>
          </a:bodyPr>
          <a:lstStyle/>
          <a:p>
            <a:r>
              <a:rPr lang="en-US" altLang="ja-JP" sz="3100" b="1" dirty="0" smtClean="0"/>
              <a:t>A final caveat: demographic determinism has its limits</a:t>
            </a:r>
            <a:endParaRPr kumimoji="1" lang="ja-JP" altLang="en-US"/>
          </a:p>
        </p:txBody>
      </p:sp>
      <p:sp>
        <p:nvSpPr>
          <p:cNvPr id="3" name="Content Placeholder 2"/>
          <p:cNvSpPr>
            <a:spLocks noGrp="1"/>
          </p:cNvSpPr>
          <p:nvPr>
            <p:ph idx="1"/>
          </p:nvPr>
        </p:nvSpPr>
        <p:spPr>
          <a:xfrm>
            <a:off x="457200" y="980728"/>
            <a:ext cx="8229600" cy="5616624"/>
          </a:xfrm>
        </p:spPr>
        <p:txBody>
          <a:bodyPr>
            <a:normAutofit lnSpcReduction="10000"/>
          </a:bodyPr>
          <a:lstStyle/>
          <a:p>
            <a:r>
              <a:rPr kumimoji="1" lang="en-US" altLang="ja-JP" sz="2000" dirty="0" smtClean="0"/>
              <a:t>Demographics exerts powerful forces on a society. The challenges of an aging and ultimately aged society do raise similar challenges across different countries. </a:t>
            </a:r>
            <a:r>
              <a:rPr lang="en-US" altLang="ja-JP" sz="2000" b="1" dirty="0" smtClean="0"/>
              <a:t>But is “demography destiny?” </a:t>
            </a:r>
          </a:p>
          <a:p>
            <a:r>
              <a:rPr kumimoji="1" lang="en-US" altLang="ja-JP" sz="2000" b="1" dirty="0" smtClean="0"/>
              <a:t>Caveats to remember</a:t>
            </a:r>
          </a:p>
          <a:p>
            <a:pPr lvl="1"/>
            <a:r>
              <a:rPr lang="en-US" altLang="ja-JP" sz="2000" dirty="0" smtClean="0"/>
              <a:t>Countries differ in many ways during the period when they make the shift to a low fertility rate and high life expectancy</a:t>
            </a:r>
          </a:p>
          <a:p>
            <a:pPr lvl="2"/>
            <a:r>
              <a:rPr kumimoji="1" lang="en-US" altLang="ja-JP" sz="2000" b="1" dirty="0" smtClean="0"/>
              <a:t>In their starting point</a:t>
            </a:r>
            <a:r>
              <a:rPr kumimoji="1" lang="en-US" altLang="ja-JP" sz="2000" dirty="0" smtClean="0"/>
              <a:t>— their income and socioeconomic attributes</a:t>
            </a:r>
          </a:p>
          <a:p>
            <a:pPr lvl="2"/>
            <a:r>
              <a:rPr lang="en-US" altLang="ja-JP" sz="2000" b="1" dirty="0" smtClean="0"/>
              <a:t>In their institutions and the degree of development of their social insurance policy frameworks</a:t>
            </a:r>
            <a:endParaRPr kumimoji="1" lang="en-US" altLang="ja-JP" sz="2000" b="1" dirty="0" smtClean="0"/>
          </a:p>
          <a:p>
            <a:pPr lvl="2"/>
            <a:r>
              <a:rPr lang="en-US" altLang="ja-JP" sz="2000" b="1" dirty="0" smtClean="0"/>
              <a:t>In the international context-</a:t>
            </a:r>
            <a:r>
              <a:rPr lang="en-US" altLang="ja-JP" sz="2000" dirty="0" smtClean="0"/>
              <a:t>-</a:t>
            </a:r>
            <a:r>
              <a:rPr lang="en-US" altLang="ja-JP" sz="2000" b="1" dirty="0" smtClean="0"/>
              <a:t>where a country is </a:t>
            </a:r>
            <a:r>
              <a:rPr lang="en-US" altLang="ja-JP" sz="2000" b="1" i="1" dirty="0" smtClean="0"/>
              <a:t>relative to other countries!</a:t>
            </a:r>
            <a:r>
              <a:rPr lang="en-US" altLang="ja-JP" sz="2000" i="1" dirty="0" smtClean="0"/>
              <a:t> </a:t>
            </a:r>
            <a:r>
              <a:rPr lang="en-US" altLang="ja-JP" sz="2000" dirty="0" smtClean="0"/>
              <a:t>For example, Japan suffered from being the first to encounter a financial sector meltdown in a globalized economy</a:t>
            </a:r>
          </a:p>
          <a:p>
            <a:pPr lvl="1"/>
            <a:r>
              <a:rPr kumimoji="1" lang="en-US" altLang="ja-JP" sz="2000" b="1" dirty="0" smtClean="0"/>
              <a:t>Japan benefited by being the “lead goose;” perhaps it has also proven costly</a:t>
            </a:r>
            <a:r>
              <a:rPr kumimoji="1" lang="en-US" altLang="ja-JP" sz="2000" dirty="0" smtClean="0"/>
              <a:t>, having implemented policy frameworks that now appear inefficient and costly</a:t>
            </a:r>
          </a:p>
          <a:p>
            <a:pPr lvl="1"/>
            <a:r>
              <a:rPr lang="en-US" altLang="ja-JP" sz="2000" dirty="0" smtClean="0"/>
              <a:t>Japan is encountering challenges and issues not yet faced by other countries: </a:t>
            </a:r>
            <a:r>
              <a:rPr lang="en-US" altLang="ja-JP" sz="2000" b="1" dirty="0" smtClean="0"/>
              <a:t>while costly, it may potentially be a source of gain!</a:t>
            </a:r>
            <a:endParaRPr kumimoji="1" lang="en-US" altLang="ja-JP" sz="2000" b="1" dirty="0" smtClean="0"/>
          </a:p>
          <a:p>
            <a:pPr lvl="1">
              <a:buNone/>
            </a:pPr>
            <a:endParaRPr kumimoji="1" lang="en-US" altLang="ja-JP" sz="2000" dirty="0" smtClean="0"/>
          </a:p>
        </p:txBody>
      </p:sp>
      <p:sp>
        <p:nvSpPr>
          <p:cNvPr id="4" name="Slide Number Placeholder 3"/>
          <p:cNvSpPr>
            <a:spLocks noGrp="1"/>
          </p:cNvSpPr>
          <p:nvPr>
            <p:ph type="sldNum" sz="quarter" idx="12"/>
          </p:nvPr>
        </p:nvSpPr>
        <p:spPr/>
        <p:txBody>
          <a:bodyPr/>
          <a:lstStyle/>
          <a:p>
            <a:fld id="{C60EC4F3-04E5-42A9-89BD-BC2B658FE58B}" type="slidenum">
              <a:rPr kumimoji="1" lang="ja-JP" altLang="en-US" smtClean="0"/>
              <a:pPr/>
              <a:t>43</a:t>
            </a:fld>
            <a:endParaRPr kumimoji="1" lang="ja-JP"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674642"/>
          </a:xfrm>
        </p:spPr>
        <p:txBody>
          <a:bodyPr/>
          <a:lstStyle/>
          <a:p>
            <a:r>
              <a:rPr kumimoji="1" lang="en-US" altLang="ja-JP" dirty="0" smtClean="0"/>
              <a:t>Part I: Japan is the first of the industrial countries to confront a new demographic reality which is forcing—with difficulty--new ways to think about society and social policy.</a:t>
            </a:r>
            <a:br>
              <a:rPr kumimoji="1" lang="en-US" altLang="ja-JP" dirty="0" smtClean="0"/>
            </a:br>
            <a:r>
              <a:rPr lang="en-US" altLang="ja-JP" dirty="0" smtClean="0"/>
              <a:t/>
            </a:r>
            <a:br>
              <a:rPr lang="en-US" altLang="ja-JP" dirty="0" smtClean="0"/>
            </a:br>
            <a:endParaRPr kumimoji="1" lang="ja-JP" altLang="en-US"/>
          </a:p>
        </p:txBody>
      </p:sp>
      <p:sp>
        <p:nvSpPr>
          <p:cNvPr id="3" name="Slide Number Placeholder 2"/>
          <p:cNvSpPr>
            <a:spLocks noGrp="1"/>
          </p:cNvSpPr>
          <p:nvPr>
            <p:ph type="sldNum" sz="quarter" idx="12"/>
          </p:nvPr>
        </p:nvSpPr>
        <p:spPr/>
        <p:txBody>
          <a:bodyPr/>
          <a:lstStyle/>
          <a:p>
            <a:fld id="{C60EC4F3-04E5-42A9-89BD-BC2B658FE58B}" type="slidenum">
              <a:rPr kumimoji="1" lang="ja-JP" altLang="en-US" smtClean="0"/>
              <a:pPr/>
              <a:t>5</a:t>
            </a:fld>
            <a:endParaRPr kumimoji="1" lang="ja-JP"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fontScale="90000"/>
          </a:bodyPr>
          <a:lstStyle/>
          <a:p>
            <a:r>
              <a:rPr kumimoji="1" lang="en-US" altLang="ja-JP" sz="3200" b="1" u="sng" dirty="0" smtClean="0"/>
              <a:t>Multiple</a:t>
            </a:r>
            <a:r>
              <a:rPr kumimoji="1" lang="en-US" altLang="ja-JP" sz="3200" b="1" dirty="0" smtClean="0"/>
              <a:t> criteria needed to judge whether policies for an </a:t>
            </a:r>
            <a:r>
              <a:rPr kumimoji="1" lang="en-US" altLang="ja-JP" sz="3200" b="1" i="1" dirty="0" smtClean="0"/>
              <a:t>Aged </a:t>
            </a:r>
            <a:r>
              <a:rPr kumimoji="1" lang="en-US" altLang="ja-JP" sz="3200" b="1" dirty="0" smtClean="0"/>
              <a:t>and </a:t>
            </a:r>
            <a:r>
              <a:rPr kumimoji="1" lang="en-US" altLang="ja-JP" sz="3200" b="1" i="1" dirty="0" smtClean="0"/>
              <a:t>Shrinking </a:t>
            </a:r>
            <a:r>
              <a:rPr kumimoji="1" lang="en-US" altLang="ja-JP" sz="3200" b="1" dirty="0" smtClean="0"/>
              <a:t>population are successful</a:t>
            </a:r>
            <a:endParaRPr kumimoji="1" lang="ja-JP" altLang="en-US" sz="3200" b="1"/>
          </a:p>
        </p:txBody>
      </p:sp>
      <p:sp>
        <p:nvSpPr>
          <p:cNvPr id="3" name="Content Placeholder 2"/>
          <p:cNvSpPr>
            <a:spLocks noGrp="1"/>
          </p:cNvSpPr>
          <p:nvPr>
            <p:ph idx="1"/>
          </p:nvPr>
        </p:nvSpPr>
        <p:spPr>
          <a:xfrm>
            <a:off x="457200" y="1196752"/>
            <a:ext cx="8229600" cy="5400600"/>
          </a:xfrm>
        </p:spPr>
        <p:txBody>
          <a:bodyPr>
            <a:normAutofit/>
          </a:bodyPr>
          <a:lstStyle/>
          <a:p>
            <a:r>
              <a:rPr kumimoji="1" lang="en-US" altLang="ja-JP" sz="2800" dirty="0" smtClean="0"/>
              <a:t>Fiscal </a:t>
            </a:r>
            <a:r>
              <a:rPr kumimoji="1" lang="en-US" altLang="ja-JP" sz="2800" i="1" dirty="0" smtClean="0"/>
              <a:t>sustainability</a:t>
            </a:r>
          </a:p>
          <a:p>
            <a:r>
              <a:rPr lang="en-US" altLang="ja-JP" sz="2800" i="1" dirty="0" smtClean="0"/>
              <a:t>Fairness </a:t>
            </a:r>
            <a:r>
              <a:rPr lang="en-US" altLang="ja-JP" sz="2800" dirty="0" smtClean="0"/>
              <a:t>in </a:t>
            </a:r>
            <a:r>
              <a:rPr lang="en-US" altLang="ja-JP" sz="2800" i="1" u="sng" dirty="0" smtClean="0"/>
              <a:t>inter</a:t>
            </a:r>
            <a:r>
              <a:rPr lang="en-US" altLang="ja-JP" sz="2800" i="1" dirty="0" smtClean="0"/>
              <a:t>-</a:t>
            </a:r>
            <a:r>
              <a:rPr lang="en-US" altLang="ja-JP" sz="2800" dirty="0" smtClean="0"/>
              <a:t>generational burden sharing</a:t>
            </a:r>
          </a:p>
          <a:p>
            <a:r>
              <a:rPr kumimoji="1" lang="en-US" altLang="ja-JP" sz="2800" i="1" dirty="0" smtClean="0"/>
              <a:t>Promotes the well-being of</a:t>
            </a:r>
            <a:r>
              <a:rPr kumimoji="1" lang="en-US" altLang="ja-JP" sz="2800" dirty="0" smtClean="0"/>
              <a:t> the population</a:t>
            </a:r>
            <a:endParaRPr kumimoji="1" lang="en-US" altLang="ja-JP" sz="2400" dirty="0" smtClean="0"/>
          </a:p>
          <a:p>
            <a:pPr lvl="1"/>
            <a:r>
              <a:rPr lang="en-US" altLang="ja-JP" sz="2400" dirty="0" smtClean="0"/>
              <a:t>Healthy life expectancy and access to quality medical care</a:t>
            </a:r>
          </a:p>
          <a:p>
            <a:pPr lvl="1"/>
            <a:r>
              <a:rPr kumimoji="1" lang="en-US" altLang="ja-JP" sz="2400" dirty="0" smtClean="0"/>
              <a:t>A fair income distribution</a:t>
            </a:r>
          </a:p>
          <a:p>
            <a:pPr lvl="1"/>
            <a:r>
              <a:rPr lang="en-US" altLang="ja-JP" sz="2400" dirty="0" smtClean="0"/>
              <a:t>Environmental quality</a:t>
            </a:r>
            <a:endParaRPr kumimoji="1" lang="en-US" altLang="ja-JP" sz="2400" dirty="0" smtClean="0"/>
          </a:p>
          <a:p>
            <a:r>
              <a:rPr lang="en-US" altLang="ja-JP" sz="2800" dirty="0" smtClean="0"/>
              <a:t>Fosters Japan’s </a:t>
            </a:r>
            <a:r>
              <a:rPr lang="en-US" altLang="ja-JP" sz="2800" i="1" dirty="0" smtClean="0"/>
              <a:t>long-term </a:t>
            </a:r>
            <a:r>
              <a:rPr lang="en-US" altLang="ja-JP" sz="2800" dirty="0" smtClean="0"/>
              <a:t>welfare—concern for the citizens of the future</a:t>
            </a:r>
          </a:p>
          <a:p>
            <a:r>
              <a:rPr kumimoji="1" lang="en-US" altLang="ja-JP" sz="2800" dirty="0" smtClean="0"/>
              <a:t>Preserves Japan’s cultural integrity &amp; distinctiveness</a:t>
            </a:r>
          </a:p>
          <a:p>
            <a:r>
              <a:rPr lang="en-US" altLang="ja-JP" sz="2800" i="1" dirty="0" smtClean="0"/>
              <a:t>Acceptability </a:t>
            </a:r>
            <a:r>
              <a:rPr lang="en-US" altLang="ja-JP" sz="2800" dirty="0" smtClean="0"/>
              <a:t>to the Japanese people</a:t>
            </a:r>
            <a:endParaRPr kumimoji="1" lang="ja-JP" altLang="en-US" sz="2800"/>
          </a:p>
        </p:txBody>
      </p:sp>
      <p:sp>
        <p:nvSpPr>
          <p:cNvPr id="4" name="Slide Number Placeholder 3"/>
          <p:cNvSpPr>
            <a:spLocks noGrp="1"/>
          </p:cNvSpPr>
          <p:nvPr>
            <p:ph type="sldNum" sz="quarter" idx="12"/>
          </p:nvPr>
        </p:nvSpPr>
        <p:spPr/>
        <p:txBody>
          <a:bodyPr/>
          <a:lstStyle/>
          <a:p>
            <a:fld id="{C60EC4F3-04E5-42A9-89BD-BC2B658FE58B}" type="slidenum">
              <a:rPr kumimoji="1" lang="ja-JP" altLang="en-US" smtClean="0"/>
              <a:pPr/>
              <a:t>6</a:t>
            </a:fld>
            <a:endParaRPr kumimoji="1" lang="ja-JP"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720080"/>
          </a:xfrm>
        </p:spPr>
        <p:txBody>
          <a:bodyPr>
            <a:normAutofit fontScale="90000"/>
          </a:bodyPr>
          <a:lstStyle/>
          <a:p>
            <a:r>
              <a:rPr kumimoji="1" lang="en-US" altLang="ja-JP" sz="3200" b="1" dirty="0" smtClean="0"/>
              <a:t>Lesson 1: Avoid overemphasizing the “agedness” of a population in policy frameworks</a:t>
            </a:r>
            <a:endParaRPr kumimoji="1" lang="ja-JP" altLang="en-US" sz="3200" b="1"/>
          </a:p>
        </p:txBody>
      </p:sp>
      <p:sp>
        <p:nvSpPr>
          <p:cNvPr id="3" name="Content Placeholder 2"/>
          <p:cNvSpPr>
            <a:spLocks noGrp="1"/>
          </p:cNvSpPr>
          <p:nvPr>
            <p:ph idx="1"/>
          </p:nvPr>
        </p:nvSpPr>
        <p:spPr>
          <a:xfrm>
            <a:off x="457200" y="980728"/>
            <a:ext cx="8229600" cy="5616624"/>
          </a:xfrm>
        </p:spPr>
        <p:txBody>
          <a:bodyPr>
            <a:noAutofit/>
          </a:bodyPr>
          <a:lstStyle/>
          <a:p>
            <a:r>
              <a:rPr lang="en-US" altLang="ja-JP" sz="2000" b="1" dirty="0" smtClean="0"/>
              <a:t>Japan</a:t>
            </a:r>
            <a:r>
              <a:rPr lang="en-US" altLang="ja-JP" sz="2000" dirty="0" smtClean="0"/>
              <a:t>—</a:t>
            </a:r>
            <a:r>
              <a:rPr lang="en-US" altLang="ja-JP" sz="2000" i="1" dirty="0" smtClean="0"/>
              <a:t>like others--</a:t>
            </a:r>
            <a:r>
              <a:rPr lang="en-US" altLang="ja-JP" sz="2000" b="1" i="1" dirty="0" smtClean="0"/>
              <a:t>failed</a:t>
            </a:r>
            <a:r>
              <a:rPr lang="en-US" altLang="ja-JP" sz="2000" b="1" dirty="0" smtClean="0"/>
              <a:t> to recognize and respond quickly enough to the change in the “demographic norm</a:t>
            </a:r>
            <a:r>
              <a:rPr lang="en-US" altLang="ja-JP" sz="2000" dirty="0" smtClean="0"/>
              <a:t>”—the shift to a world of low fertility and high, long life expectancy and the </a:t>
            </a:r>
            <a:r>
              <a:rPr lang="en-US" altLang="ja-JP" sz="2000" b="1" dirty="0" smtClean="0"/>
              <a:t>functionality of the elderly </a:t>
            </a:r>
            <a:r>
              <a:rPr lang="en-US" altLang="ja-JP" sz="2000" dirty="0" smtClean="0"/>
              <a:t>under age 75</a:t>
            </a:r>
          </a:p>
          <a:p>
            <a:r>
              <a:rPr lang="en-US" altLang="ja-JP" sz="2000" dirty="0" smtClean="0"/>
              <a:t>Living beyond 65 with limited functionality is no longer a risk to insure against: is now the norm</a:t>
            </a:r>
          </a:p>
          <a:p>
            <a:r>
              <a:rPr lang="en-US" altLang="ja-JP" sz="2000" dirty="0" smtClean="0"/>
              <a:t>The </a:t>
            </a:r>
            <a:r>
              <a:rPr lang="en-US" altLang="ja-JP" sz="2000" b="1" dirty="0" smtClean="0"/>
              <a:t>inappropriateness and high cost of building policies that imply 25-30 years of retirement</a:t>
            </a:r>
            <a:r>
              <a:rPr lang="en-US" altLang="ja-JP" sz="2000" dirty="0" smtClean="0"/>
              <a:t>. Setting retirement age at 60 or even 65 is </a:t>
            </a:r>
          </a:p>
          <a:p>
            <a:pPr lvl="1"/>
            <a:r>
              <a:rPr lang="en-US" altLang="ja-JP" sz="2000" b="1" dirty="0" smtClean="0"/>
              <a:t>Costly to individuals </a:t>
            </a:r>
            <a:r>
              <a:rPr lang="en-US" altLang="ja-JP" sz="2000" dirty="0" smtClean="0"/>
              <a:t>to save for;</a:t>
            </a:r>
          </a:p>
          <a:p>
            <a:pPr lvl="1"/>
            <a:r>
              <a:rPr lang="en-US" altLang="ja-JP" sz="2000" b="1" dirty="0" smtClean="0"/>
              <a:t>Costly to society </a:t>
            </a:r>
            <a:r>
              <a:rPr lang="en-US" altLang="ja-JP" sz="2000" dirty="0" smtClean="0"/>
              <a:t>to finance through social insurance schemes paid for by working-age generation; particularly</a:t>
            </a:r>
          </a:p>
          <a:p>
            <a:pPr lvl="2"/>
            <a:r>
              <a:rPr lang="en-US" altLang="ja-JP" sz="2000" dirty="0" smtClean="0"/>
              <a:t>As the 15-64 population shrinks</a:t>
            </a:r>
          </a:p>
          <a:p>
            <a:pPr lvl="2"/>
            <a:r>
              <a:rPr lang="en-US" altLang="ja-JP" sz="2000" dirty="0" smtClean="0"/>
              <a:t>When many elderly are physically able to be in the labor force</a:t>
            </a:r>
          </a:p>
          <a:p>
            <a:r>
              <a:rPr lang="en-US" altLang="ja-JP" sz="2000" dirty="0" smtClean="0"/>
              <a:t>Underscores </a:t>
            </a:r>
            <a:r>
              <a:rPr lang="en-US" altLang="ja-JP" sz="2000" b="1" dirty="0" smtClean="0"/>
              <a:t>importance of preventive policies </a:t>
            </a:r>
            <a:r>
              <a:rPr lang="en-US" altLang="ja-JP" sz="2000" dirty="0" smtClean="0"/>
              <a:t>that enhance the quality of life and degree of functionality of the elderly years</a:t>
            </a:r>
            <a:endParaRPr lang="en-US" altLang="ja-JP" sz="2000" b="1" dirty="0" smtClean="0"/>
          </a:p>
          <a:p>
            <a:pPr lvl="1"/>
            <a:endParaRPr kumimoji="1" lang="ja-JP" altLang="en-US" sz="2000"/>
          </a:p>
        </p:txBody>
      </p:sp>
      <p:sp>
        <p:nvSpPr>
          <p:cNvPr id="4" name="Slide Number Placeholder 3"/>
          <p:cNvSpPr>
            <a:spLocks noGrp="1"/>
          </p:cNvSpPr>
          <p:nvPr>
            <p:ph type="sldNum" sz="quarter" idx="12"/>
          </p:nvPr>
        </p:nvSpPr>
        <p:spPr/>
        <p:txBody>
          <a:bodyPr/>
          <a:lstStyle/>
          <a:p>
            <a:fld id="{C60EC4F3-04E5-42A9-89BD-BC2B658FE58B}" type="slidenum">
              <a:rPr kumimoji="1" lang="ja-JP" altLang="en-US" smtClean="0"/>
              <a:pPr/>
              <a:t>7</a:t>
            </a:fld>
            <a:endParaRPr kumimoji="1" lang="ja-JP"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kumimoji="1" lang="en-US" altLang="ja-JP" sz="3200" b="1" dirty="0" smtClean="0"/>
              <a:t>Policy message for other aging countries</a:t>
            </a:r>
            <a:endParaRPr kumimoji="1" lang="ja-JP" altLang="en-US" sz="3200" b="1"/>
          </a:p>
        </p:txBody>
      </p:sp>
      <p:sp>
        <p:nvSpPr>
          <p:cNvPr id="3" name="Content Placeholder 2"/>
          <p:cNvSpPr>
            <a:spLocks noGrp="1"/>
          </p:cNvSpPr>
          <p:nvPr>
            <p:ph idx="1"/>
          </p:nvPr>
        </p:nvSpPr>
        <p:spPr>
          <a:xfrm>
            <a:off x="457200" y="1600200"/>
            <a:ext cx="8363272" cy="4525963"/>
          </a:xfrm>
        </p:spPr>
        <p:txBody>
          <a:bodyPr>
            <a:normAutofit/>
          </a:bodyPr>
          <a:lstStyle/>
          <a:p>
            <a:r>
              <a:rPr lang="en-US" altLang="ja-JP" b="1" dirty="0" smtClean="0"/>
              <a:t>Move quickly away from enshrining a specific age </a:t>
            </a:r>
            <a:r>
              <a:rPr lang="en-US" altLang="ja-JP" dirty="0" smtClean="0"/>
              <a:t>as the point for entitlement to retirement, pensions, favorable social privileges</a:t>
            </a:r>
          </a:p>
          <a:p>
            <a:pPr lvl="1"/>
            <a:r>
              <a:rPr lang="en-US" altLang="ja-JP" dirty="0" smtClean="0"/>
              <a:t>policies need to be </a:t>
            </a:r>
            <a:r>
              <a:rPr lang="en-US" altLang="ja-JP" b="1" dirty="0" smtClean="0"/>
              <a:t>flexible</a:t>
            </a:r>
            <a:r>
              <a:rPr lang="en-US" altLang="ja-JP" dirty="0" smtClean="0"/>
              <a:t> and </a:t>
            </a:r>
            <a:r>
              <a:rPr lang="en-US" altLang="ja-JP" b="1" dirty="0" smtClean="0"/>
              <a:t>responsive </a:t>
            </a:r>
            <a:r>
              <a:rPr lang="en-US" altLang="ja-JP" dirty="0" smtClean="0"/>
              <a:t>and introduced with a long lead time</a:t>
            </a:r>
          </a:p>
          <a:p>
            <a:r>
              <a:rPr lang="en-US" altLang="ja-JP" dirty="0" smtClean="0"/>
              <a:t>Where possible, ensure that </a:t>
            </a:r>
            <a:r>
              <a:rPr lang="en-US" altLang="ja-JP" b="1" dirty="0" smtClean="0"/>
              <a:t>actuarial principles </a:t>
            </a:r>
            <a:r>
              <a:rPr lang="en-US" altLang="ja-JP" dirty="0" smtClean="0"/>
              <a:t>determine the magnitude of benefits</a:t>
            </a:r>
            <a:endParaRPr kumimoji="1" lang="ja-JP" altLang="en-US"/>
          </a:p>
        </p:txBody>
      </p:sp>
      <p:sp>
        <p:nvSpPr>
          <p:cNvPr id="4" name="Slide Number Placeholder 3"/>
          <p:cNvSpPr>
            <a:spLocks noGrp="1"/>
          </p:cNvSpPr>
          <p:nvPr>
            <p:ph type="sldNum" sz="quarter" idx="12"/>
          </p:nvPr>
        </p:nvSpPr>
        <p:spPr/>
        <p:txBody>
          <a:bodyPr/>
          <a:lstStyle/>
          <a:p>
            <a:fld id="{C60EC4F3-04E5-42A9-89BD-BC2B658FE58B}" type="slidenum">
              <a:rPr kumimoji="1" lang="ja-JP" altLang="en-US" smtClean="0"/>
              <a:pPr/>
              <a:t>8</a:t>
            </a:fld>
            <a:endParaRPr kumimoji="1" lang="ja-JP"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kumimoji="1" lang="en-US" altLang="ja-JP" dirty="0" smtClean="0"/>
              <a:t>Two corollary lessons</a:t>
            </a:r>
            <a:endParaRPr kumimoji="1" lang="ja-JP" altLang="en-US"/>
          </a:p>
        </p:txBody>
      </p:sp>
      <p:sp>
        <p:nvSpPr>
          <p:cNvPr id="3" name="Content Placeholder 2"/>
          <p:cNvSpPr>
            <a:spLocks noGrp="1"/>
          </p:cNvSpPr>
          <p:nvPr>
            <p:ph idx="1"/>
          </p:nvPr>
        </p:nvSpPr>
        <p:spPr>
          <a:xfrm>
            <a:off x="251520" y="836712"/>
            <a:ext cx="8640960" cy="5832648"/>
          </a:xfrm>
        </p:spPr>
        <p:txBody>
          <a:bodyPr>
            <a:noAutofit/>
          </a:bodyPr>
          <a:lstStyle/>
          <a:p>
            <a:r>
              <a:rPr lang="en-US" altLang="ja-JP" sz="2800" b="1" dirty="0" smtClean="0"/>
              <a:t>Corollary lesson 1a</a:t>
            </a:r>
            <a:r>
              <a:rPr lang="en-US" altLang="ja-JP" sz="2800" dirty="0" smtClean="0"/>
              <a:t>: Differentiate </a:t>
            </a:r>
            <a:r>
              <a:rPr lang="en-US" altLang="ja-JP" sz="2800" i="1" dirty="0" smtClean="0"/>
              <a:t>among </a:t>
            </a:r>
            <a:r>
              <a:rPr lang="en-US" altLang="ja-JP" sz="2800" dirty="0" smtClean="0"/>
              <a:t>the elderly</a:t>
            </a:r>
          </a:p>
          <a:p>
            <a:pPr lvl="1"/>
            <a:r>
              <a:rPr lang="en-US" altLang="ja-JP" dirty="0" smtClean="0"/>
              <a:t>The functionality of the 65+ group and even 75+ group is changing</a:t>
            </a:r>
          </a:p>
          <a:p>
            <a:pPr lvl="1"/>
            <a:r>
              <a:rPr lang="en-US" altLang="ja-JP" dirty="0" smtClean="0"/>
              <a:t>Don’t treat all elderly (65+) as a “dependent” group</a:t>
            </a:r>
          </a:p>
          <a:p>
            <a:pPr lvl="1">
              <a:buNone/>
            </a:pPr>
            <a:r>
              <a:rPr lang="en-US" altLang="ja-JP" sz="2400" dirty="0" smtClean="0"/>
              <a:t>Illustration: Study by Sanderson and Scherbov (Science, 2010</a:t>
            </a:r>
            <a:r>
              <a:rPr lang="en-US" altLang="ja-JP" dirty="0" smtClean="0"/>
              <a:t>)</a:t>
            </a:r>
          </a:p>
          <a:p>
            <a:pPr lvl="1">
              <a:buNone/>
            </a:pPr>
            <a:r>
              <a:rPr lang="en-US" altLang="ja-JP" dirty="0" smtClean="0"/>
              <a:t>					</a:t>
            </a:r>
            <a:endParaRPr lang="en-US" altLang="ja-JP" sz="2400" u="sng" dirty="0" smtClean="0">
              <a:latin typeface="Times New Roman"/>
              <a:cs typeface="Times New Roman"/>
            </a:endParaRPr>
          </a:p>
          <a:p>
            <a:pPr lvl="1">
              <a:buNone/>
            </a:pPr>
            <a:r>
              <a:rPr lang="en-US" altLang="ja-JP" sz="2400" dirty="0" smtClean="0"/>
              <a:t>Prospective Old  Age=             </a:t>
            </a:r>
            <a:r>
              <a:rPr lang="en-US" altLang="ja-JP" sz="2400" u="sng" dirty="0" smtClean="0"/>
              <a:t>Population with LE</a:t>
            </a:r>
            <a:r>
              <a:rPr lang="en-US" altLang="ja-JP" sz="2400" u="sng" dirty="0" smtClean="0">
                <a:latin typeface="Times New Roman"/>
                <a:cs typeface="Times New Roman"/>
              </a:rPr>
              <a:t>&lt; 15 years</a:t>
            </a:r>
            <a:endParaRPr lang="en-US" altLang="ja-JP" sz="2400" dirty="0" smtClean="0">
              <a:latin typeface="Times New Roman"/>
              <a:cs typeface="Times New Roman"/>
            </a:endParaRPr>
          </a:p>
          <a:p>
            <a:pPr lvl="1">
              <a:buNone/>
            </a:pPr>
            <a:r>
              <a:rPr lang="en-US" altLang="ja-JP" sz="2400" dirty="0" smtClean="0">
                <a:cs typeface="Times New Roman"/>
              </a:rPr>
              <a:t>Dependency Rate (POADR)       </a:t>
            </a:r>
            <a:r>
              <a:rPr lang="en-US" altLang="ja-JP" sz="2400" dirty="0" smtClean="0"/>
              <a:t>20+ population with LE</a:t>
            </a:r>
            <a:r>
              <a:rPr lang="en-US" altLang="ja-JP" sz="2400" dirty="0" smtClean="0">
                <a:latin typeface="Times New Roman"/>
                <a:cs typeface="Times New Roman"/>
              </a:rPr>
              <a:t>&gt;15 years</a:t>
            </a:r>
            <a:endParaRPr lang="en-US" altLang="ja-JP" sz="2400" dirty="0" smtClean="0">
              <a:cs typeface="Times New Roman"/>
            </a:endParaRPr>
          </a:p>
          <a:p>
            <a:pPr lvl="1">
              <a:buNone/>
            </a:pPr>
            <a:r>
              <a:rPr lang="en-US" altLang="ja-JP" sz="2400" dirty="0" smtClean="0">
                <a:latin typeface="Times New Roman"/>
                <a:cs typeface="Times New Roman"/>
              </a:rPr>
              <a:t>	</a:t>
            </a:r>
            <a:r>
              <a:rPr lang="en-US" altLang="ja-JP" sz="2000" dirty="0" smtClean="0">
                <a:cs typeface="Times New Roman"/>
              </a:rPr>
              <a:t>(LE= life expectancy)</a:t>
            </a:r>
            <a:r>
              <a:rPr lang="en-US" altLang="ja-JP" sz="2400" dirty="0" smtClean="0">
                <a:latin typeface="Times New Roman"/>
                <a:cs typeface="Times New Roman"/>
              </a:rPr>
              <a:t>				</a:t>
            </a:r>
            <a:endParaRPr lang="en-US" altLang="ja-JP" sz="2400" u="sng" dirty="0" smtClean="0">
              <a:cs typeface="Times New Roman"/>
            </a:endParaRPr>
          </a:p>
          <a:p>
            <a:pPr lvl="1">
              <a:buNone/>
            </a:pPr>
            <a:r>
              <a:rPr lang="en-US" altLang="ja-JP" sz="2400" dirty="0" smtClean="0">
                <a:cs typeface="Times New Roman"/>
              </a:rPr>
              <a:t>Adult disability dependency=   </a:t>
            </a:r>
            <a:r>
              <a:rPr lang="en-US" altLang="ja-JP" sz="2400" u="sng" dirty="0" smtClean="0">
                <a:cs typeface="Times New Roman"/>
              </a:rPr>
              <a:t>Adults &gt;20 with disability </a:t>
            </a:r>
          </a:p>
          <a:p>
            <a:pPr lvl="1">
              <a:buNone/>
            </a:pPr>
            <a:r>
              <a:rPr lang="en-US" altLang="ja-JP" sz="2400" dirty="0" smtClean="0">
                <a:cs typeface="Times New Roman"/>
              </a:rPr>
              <a:t>          rate (ADDR) 		         Adults &gt;20 without disability </a:t>
            </a:r>
            <a:endParaRPr lang="en-US" altLang="ja-JP" sz="2400" dirty="0" smtClean="0"/>
          </a:p>
          <a:p>
            <a:pPr lvl="1">
              <a:buNone/>
            </a:pPr>
            <a:endParaRPr lang="en-US" altLang="ja-JP" dirty="0" smtClean="0"/>
          </a:p>
        </p:txBody>
      </p:sp>
      <p:sp>
        <p:nvSpPr>
          <p:cNvPr id="4" name="Slide Number Placeholder 3"/>
          <p:cNvSpPr>
            <a:spLocks noGrp="1"/>
          </p:cNvSpPr>
          <p:nvPr>
            <p:ph type="sldNum" sz="quarter" idx="12"/>
          </p:nvPr>
        </p:nvSpPr>
        <p:spPr/>
        <p:txBody>
          <a:bodyPr/>
          <a:lstStyle/>
          <a:p>
            <a:fld id="{C60EC4F3-04E5-42A9-89BD-BC2B658FE58B}" type="slidenum">
              <a:rPr kumimoji="1" lang="ja-JP" altLang="en-US" smtClean="0"/>
              <a:pPr/>
              <a:t>9</a:t>
            </a:fld>
            <a:endParaRPr kumimoji="1" lang="ja-JP" alt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12246</TotalTime>
  <Words>5519</Words>
  <Application>Microsoft Macintosh PowerPoint</Application>
  <PresentationFormat>On-screen Show (4:3)</PresentationFormat>
  <Paragraphs>417</Paragraphs>
  <Slides>43</Slides>
  <Notes>10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Japan: Imminently Aged: Lessons to be Drawn, Issues to Confront</vt:lpstr>
      <vt:lpstr>PowerPoint Presentation</vt:lpstr>
      <vt:lpstr>Introduction</vt:lpstr>
      <vt:lpstr>Outline of the talk</vt:lpstr>
      <vt:lpstr>Part I: Japan is the first of the industrial countries to confront a new demographic reality which is forcing—with difficulty--new ways to think about society and social policy.  </vt:lpstr>
      <vt:lpstr>Multiple criteria needed to judge whether policies for an Aged and Shrinking population are successful</vt:lpstr>
      <vt:lpstr>Lesson 1: Avoid overemphasizing the “agedness” of a population in policy frameworks</vt:lpstr>
      <vt:lpstr>Policy message for other aging countries</vt:lpstr>
      <vt:lpstr>Two corollary lessons</vt:lpstr>
      <vt:lpstr>PowerPoint Presentation</vt:lpstr>
      <vt:lpstr>Two corollary lessons</vt:lpstr>
      <vt:lpstr>Lesson 2: The Challenges of an Aged Society extend beyond pensions, medical and long-term care!</vt:lpstr>
      <vt:lpstr>Lesson 3: Solving a Government’s financial problems is not the same as ensuring that the elderly can meet their financial needs</vt:lpstr>
      <vt:lpstr>Part 2: Fundamental questions that confront Japan in the face of an imminently aged population</vt:lpstr>
      <vt:lpstr>Lesson 4: There are both macro and micro issues to face with an aged population! Neither can be ignored!</vt:lpstr>
      <vt:lpstr>Lesson 4 (cont): Warning to other aging countries: Don’t approach an aged population with high Debt to GDP ratio! </vt:lpstr>
      <vt:lpstr>Lesson 5: Japan waited too long (and perhaps is still waiting too long) to adjust its social insurance system</vt:lpstr>
      <vt:lpstr>Lesson 6: Japan’s experience: Who should bear the financial burden of an aged population?</vt:lpstr>
      <vt:lpstr>Lesson 6 (continued)</vt:lpstr>
      <vt:lpstr>Lesson 6 (continued): But, Japan…. </vt:lpstr>
      <vt:lpstr>Lesson 7: Japan: Offers poor lessons on overcoming political economy challenge: elderly and vested interests still rule!</vt:lpstr>
      <vt:lpstr>Lesson 8: Negative Lesson: Japan has not taken advantage of periods of demographically-facilitated growth to implement difficult or radical reforms!</vt:lpstr>
      <vt:lpstr>Lesson 9: Recognize that policy windows for reforms for growth can close</vt:lpstr>
      <vt:lpstr>Part 3:  The strengths and weaknesses of Japan’s social insurance system in the face of an imminently aged society a. “universal” social insurance, but… b. Pensions      c. Medical care     d. Long-term care </vt:lpstr>
      <vt:lpstr>Lesson 10: In Japan, “universal social insurance policies” mask disparities in burdens borne by different groups</vt:lpstr>
      <vt:lpstr>  Lesson 11: Pensions: financial and economic problems have been engendered by delaying reform with changed demographics </vt:lpstr>
      <vt:lpstr>Consequence of delays:</vt:lpstr>
      <vt:lpstr>For an aging &amp; aged society, reforms related to retirement risks must address 4 critical concerns</vt:lpstr>
      <vt:lpstr>Japan: Policy reforms to consider</vt:lpstr>
      <vt:lpstr>Lesson 12: Long-term (LT) care: though still evolving, an excellent model for other aging countries</vt:lpstr>
      <vt:lpstr>Lesson 12 (cont.): Long-term care: concerns for the future </vt:lpstr>
      <vt:lpstr>Lesson 12 (cont): And markets and policy makers still have much to learn about Japan’s very elderly population </vt:lpstr>
      <vt:lpstr>Lesson 13: Medical care: Beware of cross-country comparisons as a measure of success</vt:lpstr>
      <vt:lpstr>Lesson 13 (continued): The limitations include:</vt:lpstr>
      <vt:lpstr>Lesson 13 (continued): Also note that</vt:lpstr>
      <vt:lpstr>Lesson 14: Rising number of elderly will challenge how Japan’s medical care system is structured and financed</vt:lpstr>
      <vt:lpstr>Lesson 15: Japan’s health care system illustrates  Dr. Ikegami’s maxim  that “institutions change more slowly than demographics”</vt:lpstr>
      <vt:lpstr>Part IV</vt:lpstr>
      <vt:lpstr>Final Lesson 16: Countries experiencing significant demographic change and macroeconomic uncertainty should make greater use of scenario analyses </vt:lpstr>
      <vt:lpstr>Illustration: Three externally-modulated scenarios for Japan in 2026</vt:lpstr>
      <vt:lpstr>PowerPoint Presentation</vt:lpstr>
      <vt:lpstr>The challenge: trying to imagine the implications for Japan’s aged society in 2025 in the event of these three alternative scenarios</vt:lpstr>
      <vt:lpstr>A final caveat: demographic determinism has its limits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Twenty Lessons Drawn from Japan’s Approach to a Shrinking Population with a High Share of Elderly</dc:title>
  <dc:creator>user</dc:creator>
  <cp:lastModifiedBy>Peter Heller</cp:lastModifiedBy>
  <cp:revision>333</cp:revision>
  <dcterms:created xsi:type="dcterms:W3CDTF">2012-01-04T17:22:28Z</dcterms:created>
  <dcterms:modified xsi:type="dcterms:W3CDTF">2012-01-16T12:06:42Z</dcterms:modified>
</cp:coreProperties>
</file>